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81" r:id="rId6"/>
    <p:sldId id="272" r:id="rId7"/>
    <p:sldId id="262" r:id="rId8"/>
    <p:sldId id="263" r:id="rId9"/>
    <p:sldId id="271" r:id="rId10"/>
    <p:sldId id="264" r:id="rId11"/>
    <p:sldId id="265" r:id="rId12"/>
    <p:sldId id="266" r:id="rId13"/>
    <p:sldId id="268" r:id="rId14"/>
    <p:sldId id="269" r:id="rId15"/>
    <p:sldId id="270" r:id="rId16"/>
    <p:sldId id="273" r:id="rId17"/>
    <p:sldId id="267" r:id="rId18"/>
    <p:sldId id="279" r:id="rId19"/>
    <p:sldId id="280" r:id="rId20"/>
    <p:sldId id="284" r:id="rId21"/>
    <p:sldId id="290" r:id="rId22"/>
    <p:sldId id="291" r:id="rId23"/>
    <p:sldId id="282" r:id="rId24"/>
    <p:sldId id="285" r:id="rId25"/>
    <p:sldId id="275" r:id="rId26"/>
    <p:sldId id="298" r:id="rId27"/>
    <p:sldId id="293" r:id="rId28"/>
    <p:sldId id="274" r:id="rId29"/>
    <p:sldId id="278" r:id="rId30"/>
    <p:sldId id="257" r:id="rId31"/>
    <p:sldId id="258" r:id="rId32"/>
    <p:sldId id="283" r:id="rId33"/>
    <p:sldId id="286" r:id="rId34"/>
    <p:sldId id="287" r:id="rId35"/>
    <p:sldId id="292" r:id="rId36"/>
    <p:sldId id="289" r:id="rId37"/>
    <p:sldId id="294" r:id="rId38"/>
    <p:sldId id="295" r:id="rId39"/>
    <p:sldId id="296" r:id="rId40"/>
  </p:sldIdLst>
  <p:sldSz cx="9144000" cy="6858000" type="screen4x3"/>
  <p:notesSz cx="6735763" cy="98663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7" d="100"/>
          <a:sy n="77" d="100"/>
        </p:scale>
        <p:origin x="-102" y="-7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ca-ES"/>
          </a:p>
        </p:txBody>
      </p:sp>
      <p:sp>
        <p:nvSpPr>
          <p:cNvPr id="4" name="3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6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8" name="7 Marcador de pie de página"/>
          <p:cNvSpPr>
            <a:spLocks noGrp="1"/>
          </p:cNvSpPr>
          <p:nvPr>
            <p:ph type="ftr" sz="quarter" idx="11"/>
          </p:nvPr>
        </p:nvSpPr>
        <p:spPr/>
        <p:txBody>
          <a:bodyPr/>
          <a:lstStyle/>
          <a:p>
            <a:endParaRPr lang="ca-ES"/>
          </a:p>
        </p:txBody>
      </p:sp>
      <p:sp>
        <p:nvSpPr>
          <p:cNvPr id="9" name="8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4" name="3 Marcador de pie de página"/>
          <p:cNvSpPr>
            <a:spLocks noGrp="1"/>
          </p:cNvSpPr>
          <p:nvPr>
            <p:ph type="ftr" sz="quarter" idx="11"/>
          </p:nvPr>
        </p:nvSpPr>
        <p:spPr/>
        <p:txBody>
          <a:bodyPr/>
          <a:lstStyle/>
          <a:p>
            <a:endParaRPr lang="ca-ES"/>
          </a:p>
        </p:txBody>
      </p:sp>
      <p:sp>
        <p:nvSpPr>
          <p:cNvPr id="5" name="4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3" name="2 Marcador de pie de página"/>
          <p:cNvSpPr>
            <a:spLocks noGrp="1"/>
          </p:cNvSpPr>
          <p:nvPr>
            <p:ph type="ftr" sz="quarter" idx="11"/>
          </p:nvPr>
        </p:nvSpPr>
        <p:spPr/>
        <p:txBody>
          <a:bodyPr/>
          <a:lstStyle/>
          <a:p>
            <a:endParaRPr lang="ca-ES"/>
          </a:p>
        </p:txBody>
      </p:sp>
      <p:sp>
        <p:nvSpPr>
          <p:cNvPr id="4" name="3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1310E79-F14B-4F8D-AA89-571E57050B73}" type="datetimeFigureOut">
              <a:rPr lang="es-ES" smtClean="0"/>
              <a:pPr/>
              <a:t>18/07/2019</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AC05A308-0C61-43D8-9CBE-2187E68F07E7}" type="slidenum">
              <a:rPr lang="ca-ES" smtClean="0"/>
              <a:pPr/>
              <a:t>‹Nº›</a:t>
            </a:fld>
            <a:endParaRPr lang="ca-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10E79-F14B-4F8D-AA89-571E57050B73}" type="datetimeFigureOut">
              <a:rPr lang="es-ES" smtClean="0"/>
              <a:pPr/>
              <a:t>18/07/2019</a:t>
            </a:fld>
            <a:endParaRPr lang="ca-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5A308-0C61-43D8-9CBE-2187E68F07E7}" type="slidenum">
              <a:rPr lang="ca-ES" smtClean="0"/>
              <a:pPr/>
              <a:t>‹Nº›</a:t>
            </a:fld>
            <a:endParaRPr lang="ca-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02P-Sibina.tif"/>
          <p:cNvPicPr>
            <a:picLocks noChangeAspect="1"/>
          </p:cNvPicPr>
          <p:nvPr/>
        </p:nvPicPr>
        <p:blipFill>
          <a:blip r:embed="rId2" cstate="print">
            <a:duotone>
              <a:prstClr val="black"/>
              <a:schemeClr val="accent6">
                <a:tint val="45000"/>
                <a:satMod val="400000"/>
              </a:schemeClr>
            </a:duotone>
          </a:blip>
          <a:stretch>
            <a:fillRect/>
          </a:stretch>
        </p:blipFill>
        <p:spPr>
          <a:xfrm>
            <a:off x="0" y="1071546"/>
            <a:ext cx="8973299" cy="5786454"/>
          </a:xfrm>
          <a:prstGeom prst="rect">
            <a:avLst/>
          </a:prstGeom>
        </p:spPr>
      </p:pic>
      <p:sp>
        <p:nvSpPr>
          <p:cNvPr id="2" name="1 Título"/>
          <p:cNvSpPr>
            <a:spLocks noGrp="1"/>
          </p:cNvSpPr>
          <p:nvPr>
            <p:ph type="ctrTitle"/>
          </p:nvPr>
        </p:nvSpPr>
        <p:spPr>
          <a:xfrm>
            <a:off x="142844" y="332657"/>
            <a:ext cx="9001156" cy="1024642"/>
          </a:xfrm>
        </p:spPr>
        <p:txBody>
          <a:bodyPr>
            <a:normAutofit fontScale="90000"/>
          </a:bodyPr>
          <a:lstStyle/>
          <a:p>
            <a:r>
              <a:rPr lang="ca-ES" sz="4800" b="1" dirty="0" smtClean="0">
                <a:solidFill>
                  <a:schemeClr val="accent3">
                    <a:lumMod val="75000"/>
                  </a:schemeClr>
                </a:solidFill>
                <a:latin typeface="+mn-lt"/>
                <a:cs typeface="Aharoni" pitchFamily="2" charset="-79"/>
              </a:rPr>
              <a:t>El final de la Guerra Civil a Sant Celoni</a:t>
            </a:r>
            <a:endParaRPr lang="ca-ES" sz="4800" b="1" dirty="0">
              <a:solidFill>
                <a:schemeClr val="accent3">
                  <a:lumMod val="75000"/>
                </a:schemeClr>
              </a:solidFill>
              <a:latin typeface="+mn-lt"/>
              <a:cs typeface="Aharoni" pitchFamily="2" charset="-79"/>
            </a:endParaRPr>
          </a:p>
        </p:txBody>
      </p:sp>
      <p:sp>
        <p:nvSpPr>
          <p:cNvPr id="3" name="2 Subtítulo"/>
          <p:cNvSpPr>
            <a:spLocks noGrp="1"/>
          </p:cNvSpPr>
          <p:nvPr>
            <p:ph type="subTitle" idx="1"/>
          </p:nvPr>
        </p:nvSpPr>
        <p:spPr>
          <a:xfrm>
            <a:off x="5786446" y="1052736"/>
            <a:ext cx="3357554" cy="504056"/>
          </a:xfrm>
        </p:spPr>
        <p:txBody>
          <a:bodyPr>
            <a:normAutofit fontScale="92500" lnSpcReduction="10000"/>
          </a:bodyPr>
          <a:lstStyle/>
          <a:p>
            <a:r>
              <a:rPr lang="ca-ES" b="1" dirty="0" smtClean="0">
                <a:solidFill>
                  <a:schemeClr val="accent3">
                    <a:lumMod val="75000"/>
                  </a:schemeClr>
                </a:solidFill>
              </a:rPr>
              <a:t>   Una aproximació</a:t>
            </a:r>
            <a:endParaRPr lang="ca-ES" b="1" dirty="0">
              <a:solidFill>
                <a:schemeClr val="accent3">
                  <a:lumMod val="75000"/>
                </a:schemeClr>
              </a:solidFill>
            </a:endParaRPr>
          </a:p>
        </p:txBody>
      </p:sp>
      <p:sp>
        <p:nvSpPr>
          <p:cNvPr id="7" name="6 CuadroTexto"/>
          <p:cNvSpPr txBox="1"/>
          <p:nvPr/>
        </p:nvSpPr>
        <p:spPr>
          <a:xfrm rot="10800000" flipV="1">
            <a:off x="285720" y="4596408"/>
            <a:ext cx="2786082" cy="2092881"/>
          </a:xfrm>
          <a:prstGeom prst="rect">
            <a:avLst/>
          </a:prstGeom>
          <a:solidFill>
            <a:schemeClr val="accent3"/>
          </a:solidFill>
        </p:spPr>
        <p:txBody>
          <a:bodyPr wrap="square" rtlCol="0">
            <a:spAutoFit/>
          </a:bodyPr>
          <a:lstStyle/>
          <a:p>
            <a:pPr algn="r"/>
            <a:r>
              <a:rPr lang="ca-ES" sz="2000" b="1" dirty="0" smtClean="0">
                <a:solidFill>
                  <a:schemeClr val="bg1"/>
                </a:solidFill>
              </a:rPr>
              <a:t>Conferència de </a:t>
            </a:r>
          </a:p>
          <a:p>
            <a:pPr algn="r"/>
            <a:r>
              <a:rPr lang="ca-ES" sz="2000" b="1" dirty="0" smtClean="0">
                <a:solidFill>
                  <a:schemeClr val="bg1"/>
                </a:solidFill>
              </a:rPr>
              <a:t>Josep M. Abril López</a:t>
            </a:r>
            <a:endParaRPr lang="ca-ES" b="1" dirty="0" smtClean="0">
              <a:solidFill>
                <a:schemeClr val="bg1"/>
              </a:solidFill>
            </a:endParaRPr>
          </a:p>
          <a:p>
            <a:pPr algn="r"/>
            <a:endParaRPr lang="ca-ES" b="1" dirty="0" smtClean="0">
              <a:solidFill>
                <a:schemeClr val="bg1"/>
              </a:solidFill>
            </a:endParaRPr>
          </a:p>
          <a:p>
            <a:pPr algn="r"/>
            <a:endParaRPr lang="ca-ES" b="1" dirty="0" smtClean="0">
              <a:solidFill>
                <a:schemeClr val="bg1"/>
              </a:solidFill>
            </a:endParaRPr>
          </a:p>
          <a:p>
            <a:pPr algn="r"/>
            <a:r>
              <a:rPr lang="ca-ES" b="1" dirty="0" smtClean="0">
                <a:solidFill>
                  <a:schemeClr val="bg1"/>
                </a:solidFill>
              </a:rPr>
              <a:t>VII Jornades de Memòria Històrica de Sant Celoni Novembre 2019</a:t>
            </a:r>
            <a:endParaRPr lang="ca-ES"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29 gener 1939. Bombardeig de Sant Celoni</a:t>
            </a:r>
            <a:endParaRPr lang="ca-ES" sz="3200" dirty="0"/>
          </a:p>
        </p:txBody>
      </p:sp>
      <p:sp>
        <p:nvSpPr>
          <p:cNvPr id="3" name="2 Marcador de contenido"/>
          <p:cNvSpPr>
            <a:spLocks noGrp="1"/>
          </p:cNvSpPr>
          <p:nvPr>
            <p:ph idx="1"/>
          </p:nvPr>
        </p:nvSpPr>
        <p:spPr>
          <a:xfrm>
            <a:off x="571472" y="1357298"/>
            <a:ext cx="8115328" cy="5214974"/>
          </a:xfrm>
        </p:spPr>
        <p:txBody>
          <a:bodyPr>
            <a:normAutofit fontScale="62500" lnSpcReduction="20000"/>
          </a:bodyPr>
          <a:lstStyle/>
          <a:p>
            <a:r>
              <a:rPr lang="ca-ES" dirty="0" smtClean="0"/>
              <a:t>Amb el bombardeig, molta gent marxava de les cases cap als camps. Bastó lligat al coll amb un cordill, es mossegava quan esclatava la bomba.	</a:t>
            </a:r>
          </a:p>
          <a:p>
            <a:pPr>
              <a:buNone/>
            </a:pPr>
            <a:r>
              <a:rPr lang="ca-ES" dirty="0" smtClean="0"/>
              <a:t>	</a:t>
            </a:r>
          </a:p>
          <a:p>
            <a:r>
              <a:rPr lang="ca-ES" dirty="0" smtClean="0"/>
              <a:t>Forats de les bombes: un sobre la fàbrica de la xocolata, entre marge </a:t>
            </a:r>
            <a:r>
              <a:rPr lang="ca-ES" dirty="0" err="1" smtClean="0"/>
              <a:t>can</a:t>
            </a:r>
            <a:r>
              <a:rPr lang="ca-ES" dirty="0" smtClean="0"/>
              <a:t> Caseta i la via i un altre a la zona del carrer </a:t>
            </a:r>
            <a:r>
              <a:rPr lang="ca-ES" dirty="0" err="1" smtClean="0"/>
              <a:t>Olzinelles</a:t>
            </a:r>
            <a:r>
              <a:rPr lang="ca-ES" dirty="0" smtClean="0"/>
              <a:t>, davant de </a:t>
            </a:r>
            <a:r>
              <a:rPr lang="ca-ES" dirty="0" err="1" smtClean="0"/>
              <a:t>can</a:t>
            </a:r>
            <a:r>
              <a:rPr lang="ca-ES" dirty="0" smtClean="0"/>
              <a:t> </a:t>
            </a:r>
            <a:r>
              <a:rPr lang="ca-ES" dirty="0" err="1" smtClean="0"/>
              <a:t>Massuet</a:t>
            </a:r>
            <a:r>
              <a:rPr lang="ca-ES" dirty="0" smtClean="0"/>
              <a:t>, al costat fàbrica gasoses </a:t>
            </a:r>
            <a:r>
              <a:rPr lang="ca-ES" dirty="0" err="1" smtClean="0"/>
              <a:t>Pepet</a:t>
            </a:r>
            <a:r>
              <a:rPr lang="ca-ES" dirty="0" smtClean="0"/>
              <a:t> de Montnegre  </a:t>
            </a:r>
            <a:r>
              <a:rPr lang="ca-ES" sz="2900" dirty="0" smtClean="0"/>
              <a:t>(Entrevista a Salvador </a:t>
            </a:r>
            <a:r>
              <a:rPr lang="ca-ES" sz="2900" dirty="0" err="1" smtClean="0"/>
              <a:t>Salicrú</a:t>
            </a:r>
            <a:r>
              <a:rPr lang="ca-ES" sz="2900" dirty="0" smtClean="0"/>
              <a:t>, 25 febrer 2013)</a:t>
            </a:r>
            <a:r>
              <a:rPr lang="ca-ES" dirty="0" smtClean="0"/>
              <a:t>	</a:t>
            </a:r>
          </a:p>
          <a:p>
            <a:pPr>
              <a:buNone/>
            </a:pPr>
            <a:r>
              <a:rPr lang="ca-ES" dirty="0" smtClean="0"/>
              <a:t>	</a:t>
            </a:r>
          </a:p>
          <a:p>
            <a:r>
              <a:rPr lang="ca-ES" dirty="0" smtClean="0"/>
              <a:t>Un parell de bombes van caure on ara hi ha l’estació, no van esclatar, a causa terra flonja, sobreposada, ja que s’estava fent la doble via. </a:t>
            </a:r>
            <a:r>
              <a:rPr lang="ca-ES" sz="2900" dirty="0" smtClean="0"/>
              <a:t>(Entrevista a Emili Gener, 16 i 30 gener 2015) </a:t>
            </a:r>
          </a:p>
          <a:p>
            <a:endParaRPr lang="ca-ES" sz="2900" dirty="0" smtClean="0"/>
          </a:p>
          <a:p>
            <a:r>
              <a:rPr lang="ca-ES" dirty="0" smtClean="0"/>
              <a:t>Una bomba va caure on més tard es va fer la torre del Pipaire (carrer Comerç). Va arribar metralla fins i tot als terrats de cases de la carretera Vella </a:t>
            </a:r>
            <a:r>
              <a:rPr lang="ca-ES" sz="2900" dirty="0" smtClean="0"/>
              <a:t>(Entrevista a Montserrat Roca, 13 febrer 2013)</a:t>
            </a:r>
          </a:p>
          <a:p>
            <a:endParaRPr lang="ca-ES" dirty="0" smtClean="0"/>
          </a:p>
          <a:p>
            <a:r>
              <a:rPr lang="ca-ES" dirty="0" smtClean="0"/>
              <a:t>Una altra bomba es va trobar el 2011 en fer obres als magatzems a prop Forestal. 	</a:t>
            </a:r>
            <a:endParaRPr lang="ca-E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274638"/>
            <a:ext cx="8929718" cy="654032"/>
          </a:xfrm>
        </p:spPr>
        <p:txBody>
          <a:bodyPr>
            <a:normAutofit/>
          </a:bodyPr>
          <a:lstStyle/>
          <a:p>
            <a:r>
              <a:rPr lang="ca-ES" sz="3200" b="1" dirty="0" smtClean="0">
                <a:solidFill>
                  <a:srgbClr val="FF0000"/>
                </a:solidFill>
              </a:rPr>
              <a:t>30 gener 1939. Assassinat de 7 soldats franquistes</a:t>
            </a:r>
            <a:endParaRPr lang="ca-ES" sz="3200" b="1" dirty="0">
              <a:solidFill>
                <a:srgbClr val="FF0000"/>
              </a:solidFill>
            </a:endParaRPr>
          </a:p>
        </p:txBody>
      </p:sp>
      <p:sp>
        <p:nvSpPr>
          <p:cNvPr id="3" name="2 Marcador de contenido"/>
          <p:cNvSpPr>
            <a:spLocks noGrp="1"/>
          </p:cNvSpPr>
          <p:nvPr>
            <p:ph idx="1"/>
          </p:nvPr>
        </p:nvSpPr>
        <p:spPr>
          <a:xfrm>
            <a:off x="285720" y="1285860"/>
            <a:ext cx="8401080" cy="5357850"/>
          </a:xfrm>
        </p:spPr>
        <p:txBody>
          <a:bodyPr>
            <a:normAutofit fontScale="70000" lnSpcReduction="20000"/>
          </a:bodyPr>
          <a:lstStyle/>
          <a:p>
            <a:r>
              <a:rPr lang="ca-ES" dirty="0" smtClean="0"/>
              <a:t>30 gener. Tropes de </a:t>
            </a:r>
            <a:r>
              <a:rPr lang="ca-ES" dirty="0" err="1" smtClean="0"/>
              <a:t>Líster</a:t>
            </a:r>
            <a:r>
              <a:rPr lang="ca-ES" dirty="0" smtClean="0"/>
              <a:t> assassinen 7 soldats als entorns de la    torre del Negre							. Edats compreses entre 19 i 34 anys.				. Eren catalans, havien estat mobilitzats a l’Exèrcit Popular 	   (republicà), però s’havien passat a les files franquistes. 	</a:t>
            </a:r>
          </a:p>
          <a:p>
            <a:pPr>
              <a:buNone/>
            </a:pPr>
            <a:r>
              <a:rPr lang="ca-ES" dirty="0" smtClean="0"/>
              <a:t>		. Moren afusellats, tot i que algun sembla que va ser “</a:t>
            </a:r>
            <a:r>
              <a:rPr lang="ca-ES" dirty="0" err="1" smtClean="0"/>
              <a:t>muerto</a:t>
            </a:r>
            <a:r>
              <a:rPr lang="ca-ES" dirty="0" smtClean="0"/>
              <a:t> 	  a palos”			</a:t>
            </a:r>
          </a:p>
          <a:p>
            <a:pPr>
              <a:buNone/>
            </a:pPr>
            <a:r>
              <a:rPr lang="ca-ES" dirty="0" smtClean="0"/>
              <a:t>				</a:t>
            </a:r>
          </a:p>
          <a:p>
            <a:r>
              <a:rPr lang="ca-ES" dirty="0" smtClean="0"/>
              <a:t>La gent parla dels italians morts per en </a:t>
            </a:r>
            <a:r>
              <a:rPr lang="ca-ES" dirty="0" err="1" smtClean="0"/>
              <a:t>Líster</a:t>
            </a:r>
            <a:r>
              <a:rPr lang="ca-ES" dirty="0" smtClean="0"/>
              <a:t>, es diu que anaven “</a:t>
            </a:r>
            <a:r>
              <a:rPr lang="ca-ES" dirty="0" err="1" smtClean="0"/>
              <a:t>d’avanzadilla</a:t>
            </a:r>
            <a:r>
              <a:rPr lang="ca-ES" dirty="0" smtClean="0"/>
              <a:t>” de l’exèrcit franquista. 			   Venien d’Arenys i es pensaven que Sant Celoni ja estava ocupar pels franquistes. Els van fer presoners i es diu que els van fer cavar les tombes i a cops de pals els van matar							</a:t>
            </a:r>
          </a:p>
          <a:p>
            <a:r>
              <a:rPr lang="ca-ES" dirty="0" smtClean="0"/>
              <a:t>És pràcticament segur que els “Italians” morts per la brigada de </a:t>
            </a:r>
            <a:r>
              <a:rPr lang="ca-ES" dirty="0" err="1" smtClean="0"/>
              <a:t>Líster</a:t>
            </a:r>
            <a:r>
              <a:rPr lang="ca-ES" dirty="0" smtClean="0"/>
              <a:t> eren, en realitat, els 7 catalans que consten a la Causa General	</a:t>
            </a:r>
            <a:endParaRPr lang="es-ES" dirty="0" smtClean="0"/>
          </a:p>
          <a:p>
            <a:endParaRPr lang="ca-E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2852"/>
            <a:ext cx="8229600" cy="1285884"/>
          </a:xfrm>
        </p:spPr>
        <p:txBody>
          <a:bodyPr>
            <a:normAutofit/>
          </a:bodyPr>
          <a:lstStyle/>
          <a:p>
            <a:r>
              <a:rPr lang="ca-ES" sz="3200" b="1" dirty="0" smtClean="0">
                <a:solidFill>
                  <a:srgbClr val="FF0000"/>
                </a:solidFill>
              </a:rPr>
              <a:t>31 gener. Ponts i comunicacions dinamitats</a:t>
            </a:r>
            <a:endParaRPr lang="ca-ES" sz="3200" b="1" dirty="0">
              <a:solidFill>
                <a:srgbClr val="FF0000"/>
              </a:solidFill>
            </a:endParaRPr>
          </a:p>
        </p:txBody>
      </p:sp>
      <p:sp>
        <p:nvSpPr>
          <p:cNvPr id="3" name="2 Marcador de contenido"/>
          <p:cNvSpPr>
            <a:spLocks noGrp="1"/>
          </p:cNvSpPr>
          <p:nvPr>
            <p:ph idx="1"/>
          </p:nvPr>
        </p:nvSpPr>
        <p:spPr>
          <a:xfrm>
            <a:off x="357158" y="1571612"/>
            <a:ext cx="8329642" cy="4857784"/>
          </a:xfrm>
        </p:spPr>
        <p:txBody>
          <a:bodyPr>
            <a:noAutofit/>
          </a:bodyPr>
          <a:lstStyle/>
          <a:p>
            <a:r>
              <a:rPr lang="ca-ES" sz="2000" dirty="0" smtClean="0"/>
              <a:t>Amb la retirada de les tropes republicanes, es forma una columna o brigada dedicada a la destrucció de ponts i vies de comunicació per </a:t>
            </a:r>
            <a:r>
              <a:rPr lang="ca-ES" sz="2000" b="1" dirty="0" smtClean="0"/>
              <a:t>obstaculitzar avanç de les tropes franquistes</a:t>
            </a:r>
            <a:r>
              <a:rPr lang="ca-ES" sz="2000" dirty="0" smtClean="0"/>
              <a:t>. 	</a:t>
            </a:r>
          </a:p>
          <a:p>
            <a:pPr>
              <a:buNone/>
            </a:pPr>
            <a:r>
              <a:rPr lang="ca-ES" sz="2000" dirty="0" smtClean="0"/>
              <a:t>			</a:t>
            </a:r>
          </a:p>
          <a:p>
            <a:r>
              <a:rPr lang="ca-ES" sz="2000" dirty="0" smtClean="0"/>
              <a:t>Es va posar a ploure i es van mullar els explosius, i per això molts no van funcionar. També n’hi va haver que no van explotar perquè els republicans corrien i feien les coses a mitges: els franquistes estaven arribant. </a:t>
            </a:r>
          </a:p>
          <a:p>
            <a:endParaRPr lang="ca-ES" sz="2000" dirty="0" smtClean="0"/>
          </a:p>
          <a:p>
            <a:r>
              <a:rPr lang="ca-ES" sz="2000" b="1" dirty="0" smtClean="0"/>
              <a:t>Una víctima</a:t>
            </a:r>
            <a:r>
              <a:rPr lang="ca-ES" sz="2000" dirty="0" smtClean="0"/>
              <a:t>: </a:t>
            </a:r>
            <a:r>
              <a:rPr lang="ca-ES" sz="2000" dirty="0" smtClean="0"/>
              <a:t>al matí, </a:t>
            </a:r>
            <a:r>
              <a:rPr lang="ca-ES" sz="2000" dirty="0" smtClean="0"/>
              <a:t>Teresa </a:t>
            </a:r>
            <a:r>
              <a:rPr lang="ca-ES" sz="2000" dirty="0" err="1" smtClean="0"/>
              <a:t>Perapoch</a:t>
            </a:r>
            <a:r>
              <a:rPr lang="ca-ES" sz="2000" dirty="0" smtClean="0"/>
              <a:t> Masó, de 53 anys, va anar a buscar llenya i menjar pels conills. Va morir </a:t>
            </a:r>
            <a:r>
              <a:rPr lang="ca-ES" sz="2000" dirty="0" smtClean="0"/>
              <a:t>a</a:t>
            </a:r>
            <a:r>
              <a:rPr lang="ca-ES" sz="2000" dirty="0" smtClean="0"/>
              <a:t> </a:t>
            </a:r>
            <a:r>
              <a:rPr lang="ca-ES" sz="2000" dirty="0" smtClean="0"/>
              <a:t>la zona de darrere l’església, per allà a </a:t>
            </a:r>
            <a:r>
              <a:rPr lang="ca-ES" sz="2000" dirty="0" err="1" smtClean="0"/>
              <a:t>can</a:t>
            </a:r>
            <a:r>
              <a:rPr lang="ca-ES" sz="2000" dirty="0" smtClean="0"/>
              <a:t> </a:t>
            </a:r>
            <a:r>
              <a:rPr lang="ca-ES" sz="2000" dirty="0" err="1" smtClean="0"/>
              <a:t>Cortada</a:t>
            </a:r>
            <a:r>
              <a:rPr lang="ca-ES" sz="2000" dirty="0" smtClean="0"/>
              <a:t>, a causa d’una explosió: r</a:t>
            </a:r>
            <a:r>
              <a:rPr lang="ca-ES" sz="2000" dirty="0" smtClean="0"/>
              <a:t>epublicans </a:t>
            </a:r>
            <a:r>
              <a:rPr lang="ca-ES" sz="2000" dirty="0" smtClean="0"/>
              <a:t>van dinamitar la carretera de Campins per dificultar el pas. L’escola que hi havia aproximadament on ara hi ha la gruta de Lourdes </a:t>
            </a:r>
            <a:r>
              <a:rPr lang="ca-ES" sz="2000" dirty="0" smtClean="0"/>
              <a:t>també va </a:t>
            </a:r>
            <a:r>
              <a:rPr lang="ca-ES" sz="2000" dirty="0" smtClean="0"/>
              <a:t>quedar mig derruïda</a:t>
            </a:r>
          </a:p>
          <a:p>
            <a:endParaRPr lang="es-E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francesc Jené.1jpg.jpg"/>
          <p:cNvPicPr>
            <a:picLocks noGrp="1" noChangeAspect="1"/>
          </p:cNvPicPr>
          <p:nvPr>
            <p:ph idx="1"/>
          </p:nvPr>
        </p:nvPicPr>
        <p:blipFill>
          <a:blip r:embed="rId2" cstate="print"/>
          <a:stretch>
            <a:fillRect/>
          </a:stretch>
        </p:blipFill>
        <p:spPr>
          <a:xfrm>
            <a:off x="642910" y="2357430"/>
            <a:ext cx="2866836" cy="2185990"/>
          </a:xfrm>
          <a:prstGeom prst="rect">
            <a:avLst/>
          </a:prstGeom>
        </p:spPr>
      </p:pic>
      <p:pic>
        <p:nvPicPr>
          <p:cNvPr id="6" name="5 Imagen" descr="Salvador Salicru.1.jpg"/>
          <p:cNvPicPr>
            <a:picLocks noChangeAspect="1"/>
          </p:cNvPicPr>
          <p:nvPr/>
        </p:nvPicPr>
        <p:blipFill>
          <a:blip r:embed="rId3" cstate="print"/>
          <a:srcRect r="-325"/>
          <a:stretch>
            <a:fillRect/>
          </a:stretch>
        </p:blipFill>
        <p:spPr>
          <a:xfrm>
            <a:off x="642910" y="142852"/>
            <a:ext cx="2913141" cy="2071702"/>
          </a:xfrm>
          <a:prstGeom prst="rect">
            <a:avLst/>
          </a:prstGeom>
        </p:spPr>
      </p:pic>
      <p:sp>
        <p:nvSpPr>
          <p:cNvPr id="7" name="6 Rectángulo"/>
          <p:cNvSpPr/>
          <p:nvPr/>
        </p:nvSpPr>
        <p:spPr>
          <a:xfrm>
            <a:off x="3857620" y="285728"/>
            <a:ext cx="4786346" cy="3786214"/>
          </a:xfrm>
          <a:prstGeom prst="rect">
            <a:avLst/>
          </a:prstGeom>
        </p:spPr>
        <p:txBody>
          <a:bodyPr wrap="square">
            <a:spAutoFit/>
          </a:bodyPr>
          <a:lstStyle/>
          <a:p>
            <a:r>
              <a:rPr lang="ca-ES" dirty="0" smtClean="0"/>
              <a:t>Van fer forats als Cinc Ponts per posar-hi dinamita, però no va funcionar. </a:t>
            </a:r>
          </a:p>
          <a:p>
            <a:endParaRPr lang="ca-ES" dirty="0" smtClean="0"/>
          </a:p>
          <a:p>
            <a:r>
              <a:rPr lang="ca-ES" dirty="0" smtClean="0"/>
              <a:t>També volien esbotzar el pont d’entrada al poble (c. Dr. </a:t>
            </a:r>
            <a:r>
              <a:rPr lang="ca-ES" dirty="0" err="1" smtClean="0"/>
              <a:t>Trueta</a:t>
            </a:r>
            <a:r>
              <a:rPr lang="ca-ES" dirty="0" smtClean="0"/>
              <a:t>), el de la Cantina o de la </a:t>
            </a:r>
            <a:r>
              <a:rPr lang="ca-ES" dirty="0" err="1" smtClean="0"/>
              <a:t>Sila</a:t>
            </a:r>
            <a:r>
              <a:rPr lang="ca-ES" dirty="0" smtClean="0"/>
              <a:t>... D’aquest només es va danyar un ull i va quedar malmès. Els soldats italians hi van posar el rètol “</a:t>
            </a:r>
            <a:r>
              <a:rPr lang="ca-ES" dirty="0" err="1" smtClean="0"/>
              <a:t>Atezione</a:t>
            </a:r>
            <a:r>
              <a:rPr lang="ca-ES" dirty="0" smtClean="0"/>
              <a:t> </a:t>
            </a:r>
            <a:r>
              <a:rPr lang="ca-ES" dirty="0" err="1" smtClean="0"/>
              <a:t>ponte</a:t>
            </a:r>
            <a:r>
              <a:rPr lang="ca-ES" dirty="0" smtClean="0"/>
              <a:t> </a:t>
            </a:r>
            <a:r>
              <a:rPr lang="ca-ES" dirty="0" err="1" smtClean="0"/>
              <a:t>averiato</a:t>
            </a:r>
            <a:r>
              <a:rPr lang="ca-ES" dirty="0" smtClean="0"/>
              <a:t>”. </a:t>
            </a:r>
          </a:p>
          <a:p>
            <a:endParaRPr lang="ca-ES" dirty="0" smtClean="0"/>
          </a:p>
          <a:p>
            <a:r>
              <a:rPr lang="ca-ES" dirty="0" smtClean="0"/>
              <a:t>També van malmetre el pont de la riera de Vallgorguina: era de ferro, el van fer explotar d’un cantó i va caure ensorrat. Els Quatre Ponts els van esbotzar, els van tirar a terra.</a:t>
            </a:r>
            <a:endParaRPr lang="ca-ES" dirty="0"/>
          </a:p>
        </p:txBody>
      </p:sp>
      <p:pic>
        <p:nvPicPr>
          <p:cNvPr id="8" name="7 Imagen" descr="Maria Blanché.6.jpg"/>
          <p:cNvPicPr>
            <a:picLocks noChangeAspect="1"/>
          </p:cNvPicPr>
          <p:nvPr/>
        </p:nvPicPr>
        <p:blipFill>
          <a:blip r:embed="rId4" cstate="print"/>
          <a:stretch>
            <a:fillRect/>
          </a:stretch>
        </p:blipFill>
        <p:spPr>
          <a:xfrm>
            <a:off x="642910" y="4572008"/>
            <a:ext cx="2846868" cy="2031156"/>
          </a:xfrm>
          <a:prstGeom prst="rect">
            <a:avLst/>
          </a:prstGeom>
        </p:spPr>
      </p:pic>
      <p:pic>
        <p:nvPicPr>
          <p:cNvPr id="9" name="8 Imagen" descr="Salvador Salicru.2.jpg"/>
          <p:cNvPicPr>
            <a:picLocks noChangeAspect="1"/>
          </p:cNvPicPr>
          <p:nvPr/>
        </p:nvPicPr>
        <p:blipFill>
          <a:blip r:embed="rId5" cstate="print"/>
          <a:stretch>
            <a:fillRect/>
          </a:stretch>
        </p:blipFill>
        <p:spPr>
          <a:xfrm>
            <a:off x="5000628" y="4357694"/>
            <a:ext cx="3143272" cy="22426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31 gener. Retirada de les tropes republicanes</a:t>
            </a:r>
            <a:endParaRPr lang="ca-ES" sz="3200" b="1" dirty="0">
              <a:solidFill>
                <a:srgbClr val="FF0000"/>
              </a:solidFill>
            </a:endParaRPr>
          </a:p>
        </p:txBody>
      </p:sp>
      <p:sp>
        <p:nvSpPr>
          <p:cNvPr id="3" name="2 Marcador de contenido"/>
          <p:cNvSpPr>
            <a:spLocks noGrp="1"/>
          </p:cNvSpPr>
          <p:nvPr>
            <p:ph idx="1"/>
          </p:nvPr>
        </p:nvSpPr>
        <p:spPr/>
        <p:txBody>
          <a:bodyPr>
            <a:normAutofit fontScale="77500" lnSpcReduction="20000"/>
          </a:bodyPr>
          <a:lstStyle/>
          <a:p>
            <a:r>
              <a:rPr lang="ca-ES" dirty="0" err="1" smtClean="0"/>
              <a:t>L’expèrcit</a:t>
            </a:r>
            <a:r>
              <a:rPr lang="ca-ES" dirty="0" smtClean="0"/>
              <a:t> popular es retira cap a Girona</a:t>
            </a:r>
          </a:p>
          <a:p>
            <a:pPr>
              <a:buNone/>
            </a:pPr>
            <a:endParaRPr lang="ca-ES" dirty="0" smtClean="0"/>
          </a:p>
          <a:p>
            <a:r>
              <a:rPr lang="ca-ES" dirty="0" smtClean="0"/>
              <a:t>Una columna franquista va baixar de Campins a Gualba de Baix, per </a:t>
            </a:r>
            <a:r>
              <a:rPr lang="ca-ES" dirty="0" err="1" smtClean="0"/>
              <a:t>can</a:t>
            </a:r>
            <a:r>
              <a:rPr lang="ca-ES" dirty="0" smtClean="0"/>
              <a:t> Cambó, i va tancar el pas als republicanes cap a Girona</a:t>
            </a:r>
          </a:p>
          <a:p>
            <a:pPr>
              <a:buNone/>
            </a:pPr>
            <a:r>
              <a:rPr lang="ca-ES" dirty="0" smtClean="0"/>
              <a:t>		 </a:t>
            </a:r>
          </a:p>
          <a:p>
            <a:r>
              <a:rPr lang="ca-ES" dirty="0" smtClean="0"/>
              <a:t>Davant el pas tallat de la retirada, una part de les tropes republicanes va optar per travessar el Montnegre, pensant que hi havia carretera fins a Calella.</a:t>
            </a:r>
          </a:p>
          <a:p>
            <a:pPr>
              <a:buNone/>
            </a:pPr>
            <a:endParaRPr lang="ca-ES" dirty="0" smtClean="0"/>
          </a:p>
          <a:p>
            <a:r>
              <a:rPr lang="ca-ES" dirty="0" smtClean="0"/>
              <a:t>Anaven amb tanquetes russes, camions...  a causa del mal camí, per allà a </a:t>
            </a:r>
            <a:r>
              <a:rPr lang="ca-ES" dirty="0" err="1" smtClean="0"/>
              <a:t>Vilarrasa</a:t>
            </a:r>
            <a:r>
              <a:rPr lang="ca-ES" dirty="0" smtClean="0"/>
              <a:t> i </a:t>
            </a:r>
            <a:r>
              <a:rPr lang="ca-ES" dirty="0" err="1" smtClean="0"/>
              <a:t>can</a:t>
            </a:r>
            <a:r>
              <a:rPr lang="ca-ES" dirty="0" smtClean="0"/>
              <a:t> </a:t>
            </a:r>
            <a:r>
              <a:rPr lang="ca-ES" dirty="0" err="1" smtClean="0"/>
              <a:t>Xifré</a:t>
            </a:r>
            <a:r>
              <a:rPr lang="ca-ES" dirty="0" smtClean="0"/>
              <a:t>, van abandonar i estimbar material bèl·lic</a:t>
            </a:r>
            <a:endParaRPr lang="es-ES" dirty="0" smtClean="0"/>
          </a:p>
          <a:p>
            <a:endParaRPr lang="ca-E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2000" dirty="0" smtClean="0"/>
              <a:t>Tanqueta russa, de l’exèrcit republicà que va quedar al camí de Sant Llorenç de Vilardell. Aplec de Sant Llorenç, cap a 1947</a:t>
            </a:r>
            <a:endParaRPr lang="ca-ES" sz="2000" dirty="0"/>
          </a:p>
        </p:txBody>
      </p:sp>
      <p:pic>
        <p:nvPicPr>
          <p:cNvPr id="4" name="3 Marcador de contenido" descr="Tanqueta Sant Llorenç, cap a 1947. CEL-11-0005.jpg"/>
          <p:cNvPicPr>
            <a:picLocks noGrp="1" noChangeAspect="1"/>
          </p:cNvPicPr>
          <p:nvPr>
            <p:ph idx="1"/>
          </p:nvPr>
        </p:nvPicPr>
        <p:blipFill>
          <a:blip r:embed="rId2" cstate="print">
            <a:duotone>
              <a:prstClr val="black"/>
              <a:schemeClr val="accent6">
                <a:tint val="45000"/>
                <a:satMod val="400000"/>
              </a:schemeClr>
            </a:duotone>
          </a:blip>
          <a:stretch>
            <a:fillRect/>
          </a:stretch>
        </p:blipFill>
        <p:spPr>
          <a:xfrm>
            <a:off x="1213471" y="1600200"/>
            <a:ext cx="6717058" cy="4525963"/>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31 gener, impàs entre la retirada dels republicans i l’entrada dels franquistes</a:t>
            </a:r>
            <a:endParaRPr lang="ca-ES" sz="3200" b="1" dirty="0">
              <a:solidFill>
                <a:srgbClr val="FF0000"/>
              </a:solidFill>
            </a:endParaRPr>
          </a:p>
        </p:txBody>
      </p:sp>
      <p:sp>
        <p:nvSpPr>
          <p:cNvPr id="3" name="2 Marcador de contenido"/>
          <p:cNvSpPr>
            <a:spLocks noGrp="1"/>
          </p:cNvSpPr>
          <p:nvPr>
            <p:ph idx="1"/>
          </p:nvPr>
        </p:nvSpPr>
        <p:spPr/>
        <p:txBody>
          <a:bodyPr>
            <a:normAutofit fontScale="92500" lnSpcReduction="20000"/>
          </a:bodyPr>
          <a:lstStyle/>
          <a:p>
            <a:r>
              <a:rPr lang="ca-ES" dirty="0" smtClean="0"/>
              <a:t>Hi ha un buit de poder. Les autoritats locals i les forces d’ordre també han fugit.</a:t>
            </a:r>
          </a:p>
          <a:p>
            <a:pPr>
              <a:buNone/>
            </a:pPr>
            <a:endParaRPr lang="ca-ES" dirty="0" smtClean="0"/>
          </a:p>
          <a:p>
            <a:r>
              <a:rPr lang="ca-ES" dirty="0" smtClean="0"/>
              <a:t>La gent aprofita per anar al magatzem dels Rabassaires (a la rectoria i l’església), on hi havia el centre d’aprovisionament.</a:t>
            </a:r>
          </a:p>
          <a:p>
            <a:pPr>
              <a:buNone/>
            </a:pPr>
            <a:endParaRPr lang="ca-ES" dirty="0" smtClean="0"/>
          </a:p>
          <a:p>
            <a:r>
              <a:rPr lang="ca-ES" dirty="0" smtClean="0"/>
              <a:t>Recullen galledes d’oli, ametlles, avellanes i altres aliments i queviures que s’hi guardaven... Hi havia gana i escassetat d’aliments</a:t>
            </a:r>
            <a:endParaRPr lang="ca-E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31 gener 1939. Entrada tropes franquistes</a:t>
            </a:r>
            <a:endParaRPr lang="ca-ES" sz="3200" b="1" dirty="0">
              <a:solidFill>
                <a:srgbClr val="FF0000"/>
              </a:solidFill>
            </a:endParaRPr>
          </a:p>
        </p:txBody>
      </p:sp>
      <p:sp>
        <p:nvSpPr>
          <p:cNvPr id="3" name="2 Marcador de contenido"/>
          <p:cNvSpPr>
            <a:spLocks noGrp="1"/>
          </p:cNvSpPr>
          <p:nvPr>
            <p:ph idx="1"/>
          </p:nvPr>
        </p:nvSpPr>
        <p:spPr>
          <a:xfrm>
            <a:off x="457200" y="1428736"/>
            <a:ext cx="8229600" cy="5572164"/>
          </a:xfrm>
        </p:spPr>
        <p:txBody>
          <a:bodyPr>
            <a:normAutofit fontScale="92500" lnSpcReduction="20000"/>
          </a:bodyPr>
          <a:lstStyle/>
          <a:p>
            <a:r>
              <a:rPr lang="ca-ES" sz="2400" dirty="0" smtClean="0"/>
              <a:t>Era dimarts, entre 2/4 de 6 i les 6 de la tarda, entren les tropes franquistes, sense trobar cap resistència. Eren els </a:t>
            </a:r>
            <a:r>
              <a:rPr lang="ca-ES" sz="2400" dirty="0" err="1" smtClean="0"/>
              <a:t>Frecce</a:t>
            </a:r>
            <a:r>
              <a:rPr lang="ca-ES" sz="2400" dirty="0" smtClean="0"/>
              <a:t> Verdi (Fletxes Verdes) del </a:t>
            </a:r>
            <a:r>
              <a:rPr lang="ca-ES" sz="2400" dirty="0" err="1" smtClean="0"/>
              <a:t>Corpo</a:t>
            </a:r>
            <a:r>
              <a:rPr lang="ca-ES" sz="2400" dirty="0" smtClean="0"/>
              <a:t> </a:t>
            </a:r>
            <a:r>
              <a:rPr lang="ca-ES" sz="2400" dirty="0" err="1" smtClean="0"/>
              <a:t>Truppe</a:t>
            </a:r>
            <a:r>
              <a:rPr lang="ca-ES" sz="2400" dirty="0" smtClean="0"/>
              <a:t> </a:t>
            </a:r>
            <a:r>
              <a:rPr lang="ca-ES" sz="2400" dirty="0" err="1" smtClean="0"/>
              <a:t>Volontarie</a:t>
            </a:r>
            <a:r>
              <a:rPr lang="ca-ES" sz="2400" dirty="0" smtClean="0"/>
              <a:t>, tropes formades aleshores per italians, espanyols i marroquins.</a:t>
            </a:r>
          </a:p>
          <a:p>
            <a:pPr>
              <a:buNone/>
            </a:pPr>
            <a:r>
              <a:rPr lang="ca-ES" sz="2400" dirty="0" smtClean="0"/>
              <a:t>	</a:t>
            </a:r>
          </a:p>
          <a:p>
            <a:r>
              <a:rPr lang="ca-ES" sz="2400" dirty="0" smtClean="0"/>
              <a:t>Els primers que van entrar eren italians amb unes motos </a:t>
            </a:r>
            <a:r>
              <a:rPr lang="ca-ES" sz="2400" dirty="0" err="1" smtClean="0"/>
              <a:t>Guzzi</a:t>
            </a:r>
            <a:r>
              <a:rPr lang="ca-ES" sz="2400" dirty="0" smtClean="0"/>
              <a:t> grosses. Darrere hi anaven les tanquetes i els regulars, amb els marroquins</a:t>
            </a:r>
          </a:p>
          <a:p>
            <a:pPr>
              <a:buNone/>
            </a:pPr>
            <a:endParaRPr lang="ca-ES" sz="2400" dirty="0" smtClean="0"/>
          </a:p>
          <a:p>
            <a:r>
              <a:rPr lang="ca-ES" sz="2400" dirty="0" smtClean="0"/>
              <a:t>Carretera Vella plena de tanquetes italianes. No portaven canó, sinó metralladores grans</a:t>
            </a:r>
          </a:p>
          <a:p>
            <a:pPr>
              <a:buNone/>
            </a:pPr>
            <a:endParaRPr lang="ca-ES" sz="2400" dirty="0" smtClean="0"/>
          </a:p>
          <a:p>
            <a:r>
              <a:rPr lang="ca-ES" sz="2400" dirty="0" smtClean="0"/>
              <a:t>N’hi va haver que van agafar la bandera i els va anar a rebre. Al poble, la gent els aplaudia, estava contenta: era el final de la guerra</a:t>
            </a:r>
          </a:p>
          <a:p>
            <a:pPr>
              <a:buNone/>
            </a:pPr>
            <a:endParaRPr lang="ca-ES" sz="2400" dirty="0" smtClean="0"/>
          </a:p>
          <a:p>
            <a:r>
              <a:rPr lang="ca-ES" sz="2400" dirty="0" smtClean="0"/>
              <a:t>Van sortir els emboscats, els homes que estaves amagats... Aleshores, alguns presumien de franquistes</a:t>
            </a:r>
          </a:p>
          <a:p>
            <a:pPr>
              <a:buNone/>
            </a:pPr>
            <a:r>
              <a:rPr lang="ca-ES" sz="2400" dirty="0" smtClean="0"/>
              <a:t> </a:t>
            </a:r>
            <a:endParaRPr lang="ca-E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1 febrer: Felipe </a:t>
            </a:r>
            <a:r>
              <a:rPr lang="ca-ES" sz="3200" b="1" dirty="0" err="1" smtClean="0">
                <a:solidFill>
                  <a:srgbClr val="FF0000"/>
                </a:solidFill>
              </a:rPr>
              <a:t>Portillo</a:t>
            </a:r>
            <a:r>
              <a:rPr lang="ca-ES" sz="3200" b="1" dirty="0" smtClean="0">
                <a:solidFill>
                  <a:srgbClr val="FF0000"/>
                </a:solidFill>
              </a:rPr>
              <a:t> alcalde provisional</a:t>
            </a:r>
            <a:endParaRPr lang="ca-ES" sz="3200" b="1" dirty="0">
              <a:solidFill>
                <a:srgbClr val="FF0000"/>
              </a:solidFill>
            </a:endParaRPr>
          </a:p>
        </p:txBody>
      </p:sp>
      <p:sp>
        <p:nvSpPr>
          <p:cNvPr id="3" name="2 Marcador de contenido"/>
          <p:cNvSpPr>
            <a:spLocks noGrp="1"/>
          </p:cNvSpPr>
          <p:nvPr>
            <p:ph idx="1"/>
          </p:nvPr>
        </p:nvSpPr>
        <p:spPr/>
        <p:txBody>
          <a:bodyPr>
            <a:normAutofit fontScale="77500" lnSpcReduction="20000"/>
          </a:bodyPr>
          <a:lstStyle/>
          <a:p>
            <a:r>
              <a:rPr lang="ca-ES" dirty="0" smtClean="0"/>
              <a:t>Acta Ajuntament, 1 febrer 1939	</a:t>
            </a:r>
          </a:p>
          <a:p>
            <a:endParaRPr lang="ca-ES" dirty="0" smtClean="0"/>
          </a:p>
          <a:p>
            <a:pPr>
              <a:buNone/>
            </a:pPr>
            <a:r>
              <a:rPr lang="ca-ES" dirty="0" smtClean="0"/>
              <a:t>	</a:t>
            </a:r>
            <a:r>
              <a:rPr lang="ca-ES" dirty="0" smtClean="0">
                <a:solidFill>
                  <a:schemeClr val="tx2"/>
                </a:solidFill>
              </a:rPr>
              <a:t>"</a:t>
            </a:r>
            <a:r>
              <a:rPr lang="ca-ES" dirty="0" err="1" smtClean="0">
                <a:solidFill>
                  <a:schemeClr val="tx2"/>
                </a:solidFill>
              </a:rPr>
              <a:t>Primeros</a:t>
            </a:r>
            <a:r>
              <a:rPr lang="ca-ES" dirty="0" smtClean="0">
                <a:solidFill>
                  <a:schemeClr val="tx2"/>
                </a:solidFill>
              </a:rPr>
              <a:t> </a:t>
            </a:r>
            <a:r>
              <a:rPr lang="ca-ES" dirty="0" err="1" smtClean="0">
                <a:solidFill>
                  <a:schemeClr val="tx2"/>
                </a:solidFill>
              </a:rPr>
              <a:t>momentos</a:t>
            </a:r>
            <a:r>
              <a:rPr lang="ca-ES" dirty="0" smtClean="0">
                <a:solidFill>
                  <a:schemeClr val="tx2"/>
                </a:solidFill>
              </a:rPr>
              <a:t> de la </a:t>
            </a:r>
            <a:r>
              <a:rPr lang="ca-ES" dirty="0" err="1" smtClean="0">
                <a:solidFill>
                  <a:schemeClr val="tx2"/>
                </a:solidFill>
              </a:rPr>
              <a:t>liberación</a:t>
            </a:r>
            <a:r>
              <a:rPr lang="ca-ES" dirty="0" smtClean="0">
                <a:solidFill>
                  <a:schemeClr val="tx2"/>
                </a:solidFill>
              </a:rPr>
              <a:t> de </a:t>
            </a:r>
            <a:r>
              <a:rPr lang="ca-ES" dirty="0" err="1" smtClean="0">
                <a:solidFill>
                  <a:schemeClr val="tx2"/>
                </a:solidFill>
              </a:rPr>
              <a:t>nuestro</a:t>
            </a:r>
            <a:r>
              <a:rPr lang="ca-ES" dirty="0" smtClean="0">
                <a:solidFill>
                  <a:schemeClr val="tx2"/>
                </a:solidFill>
              </a:rPr>
              <a:t> </a:t>
            </a:r>
            <a:r>
              <a:rPr lang="ca-ES" dirty="0" err="1" smtClean="0">
                <a:solidFill>
                  <a:schemeClr val="tx2"/>
                </a:solidFill>
              </a:rPr>
              <a:t>Municipio</a:t>
            </a:r>
            <a:r>
              <a:rPr lang="ca-ES" dirty="0" smtClean="0">
                <a:solidFill>
                  <a:schemeClr val="tx2"/>
                </a:solidFill>
              </a:rPr>
              <a:t> por las </a:t>
            </a:r>
            <a:r>
              <a:rPr lang="ca-ES" dirty="0" err="1" smtClean="0">
                <a:solidFill>
                  <a:schemeClr val="tx2"/>
                </a:solidFill>
              </a:rPr>
              <a:t>tropas</a:t>
            </a:r>
            <a:r>
              <a:rPr lang="ca-ES" dirty="0" smtClean="0">
                <a:solidFill>
                  <a:schemeClr val="tx2"/>
                </a:solidFill>
              </a:rPr>
              <a:t> de </a:t>
            </a:r>
            <a:r>
              <a:rPr lang="ca-ES" dirty="0" err="1" smtClean="0">
                <a:solidFill>
                  <a:schemeClr val="tx2"/>
                </a:solidFill>
              </a:rPr>
              <a:t>nuestro</a:t>
            </a:r>
            <a:r>
              <a:rPr lang="ca-ES" dirty="0" smtClean="0">
                <a:solidFill>
                  <a:schemeClr val="tx2"/>
                </a:solidFill>
              </a:rPr>
              <a:t> </a:t>
            </a:r>
            <a:r>
              <a:rPr lang="ca-ES" dirty="0" err="1" smtClean="0">
                <a:solidFill>
                  <a:schemeClr val="tx2"/>
                </a:solidFill>
              </a:rPr>
              <a:t>Invicto</a:t>
            </a:r>
            <a:r>
              <a:rPr lang="ca-ES" dirty="0" smtClean="0">
                <a:solidFill>
                  <a:schemeClr val="tx2"/>
                </a:solidFill>
              </a:rPr>
              <a:t> </a:t>
            </a:r>
            <a:r>
              <a:rPr lang="ca-ES" dirty="0" err="1" smtClean="0">
                <a:solidFill>
                  <a:schemeClr val="tx2"/>
                </a:solidFill>
              </a:rPr>
              <a:t>Caudillo</a:t>
            </a:r>
            <a:r>
              <a:rPr lang="ca-ES" dirty="0" smtClean="0">
                <a:solidFill>
                  <a:schemeClr val="tx2"/>
                </a:solidFill>
              </a:rPr>
              <a:t> el </a:t>
            </a:r>
            <a:r>
              <a:rPr lang="ca-ES" dirty="0" err="1" smtClean="0">
                <a:solidFill>
                  <a:schemeClr val="tx2"/>
                </a:solidFill>
              </a:rPr>
              <a:t>Generalísimo</a:t>
            </a:r>
            <a:r>
              <a:rPr lang="ca-ES" dirty="0" smtClean="0">
                <a:solidFill>
                  <a:schemeClr val="tx2"/>
                </a:solidFill>
              </a:rPr>
              <a:t> Franco".</a:t>
            </a:r>
          </a:p>
          <a:p>
            <a:pPr>
              <a:buNone/>
            </a:pPr>
            <a:r>
              <a:rPr lang="ca-ES" dirty="0" smtClean="0"/>
              <a:t> </a:t>
            </a:r>
            <a:endParaRPr lang="es-ES" dirty="0" smtClean="0"/>
          </a:p>
          <a:p>
            <a:pPr>
              <a:buNone/>
            </a:pPr>
            <a:r>
              <a:rPr lang="ca-ES" dirty="0" smtClean="0"/>
              <a:t>	Es forma una Comissió Gestora presidida per Felipe </a:t>
            </a:r>
            <a:r>
              <a:rPr lang="ca-ES" dirty="0" err="1" smtClean="0"/>
              <a:t>Portillo</a:t>
            </a:r>
            <a:r>
              <a:rPr lang="ca-ES" dirty="0" smtClean="0"/>
              <a:t> amb les funcions d'alcalde fins que les autoritats nomenin l'Ajuntament. </a:t>
            </a:r>
          </a:p>
          <a:p>
            <a:pPr>
              <a:buNone/>
            </a:pPr>
            <a:endParaRPr lang="es-ES" dirty="0" smtClean="0"/>
          </a:p>
          <a:p>
            <a:pPr>
              <a:buNone/>
            </a:pPr>
            <a:r>
              <a:rPr lang="ca-ES" dirty="0" smtClean="0"/>
              <a:t>	Els altres integrants són Miquel Deulofeu </a:t>
            </a:r>
            <a:r>
              <a:rPr lang="ca-ES" dirty="0" err="1" smtClean="0"/>
              <a:t>Panareda</a:t>
            </a:r>
            <a:r>
              <a:rPr lang="ca-ES" dirty="0" smtClean="0"/>
              <a:t>, Ricard Duran Riera i Jaume Bernat</a:t>
            </a:r>
            <a:endParaRPr lang="es-ES" dirty="0" smtClean="0"/>
          </a:p>
          <a:p>
            <a:endParaRPr lang="ca-E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274638"/>
            <a:ext cx="8643998" cy="1143000"/>
          </a:xfrm>
        </p:spPr>
        <p:txBody>
          <a:bodyPr>
            <a:normAutofit/>
          </a:bodyPr>
          <a:lstStyle/>
          <a:p>
            <a:r>
              <a:rPr lang="ca-ES" sz="3200" b="1" dirty="0" smtClean="0">
                <a:solidFill>
                  <a:srgbClr val="FF0000"/>
                </a:solidFill>
              </a:rPr>
              <a:t>9 febrer: nou Ajuntament. Josep M. Riera,  alcalde</a:t>
            </a:r>
            <a:endParaRPr lang="ca-ES" sz="3200" b="1" dirty="0">
              <a:solidFill>
                <a:srgbClr val="FF0000"/>
              </a:solidFill>
            </a:endParaRPr>
          </a:p>
        </p:txBody>
      </p:sp>
      <p:sp>
        <p:nvSpPr>
          <p:cNvPr id="3" name="2 Marcador de contenido"/>
          <p:cNvSpPr>
            <a:spLocks noGrp="1"/>
          </p:cNvSpPr>
          <p:nvPr>
            <p:ph idx="1"/>
          </p:nvPr>
        </p:nvSpPr>
        <p:spPr>
          <a:xfrm>
            <a:off x="457200" y="1357298"/>
            <a:ext cx="8229600" cy="5214974"/>
          </a:xfrm>
        </p:spPr>
        <p:txBody>
          <a:bodyPr>
            <a:normAutofit fontScale="70000" lnSpcReduction="20000"/>
          </a:bodyPr>
          <a:lstStyle/>
          <a:p>
            <a:pPr>
              <a:buNone/>
            </a:pPr>
            <a:r>
              <a:rPr lang="ca-ES" dirty="0" smtClean="0"/>
              <a:t>	</a:t>
            </a:r>
            <a:r>
              <a:rPr lang="ca-ES" dirty="0" smtClean="0">
                <a:solidFill>
                  <a:schemeClr val="tx2"/>
                </a:solidFill>
              </a:rPr>
              <a:t>Nomenament provisional de la Comissió Gestora de Sant Celoni, per la "Auditoria de Guerra del </a:t>
            </a:r>
            <a:r>
              <a:rPr lang="ca-ES" dirty="0" err="1" smtClean="0">
                <a:solidFill>
                  <a:schemeClr val="tx2"/>
                </a:solidFill>
              </a:rPr>
              <a:t>Ejército</a:t>
            </a:r>
            <a:r>
              <a:rPr lang="ca-ES" dirty="0" smtClean="0">
                <a:solidFill>
                  <a:schemeClr val="tx2"/>
                </a:solidFill>
              </a:rPr>
              <a:t> de </a:t>
            </a:r>
            <a:r>
              <a:rPr lang="ca-ES" dirty="0" err="1" smtClean="0">
                <a:solidFill>
                  <a:schemeClr val="tx2"/>
                </a:solidFill>
              </a:rPr>
              <a:t>Ocupación</a:t>
            </a:r>
            <a:r>
              <a:rPr lang="ca-ES" dirty="0" smtClean="0">
                <a:solidFill>
                  <a:schemeClr val="tx2"/>
                </a:solidFill>
              </a:rPr>
              <a:t>". Jesús </a:t>
            </a:r>
            <a:r>
              <a:rPr lang="ca-ES" dirty="0" err="1" smtClean="0">
                <a:solidFill>
                  <a:schemeClr val="tx2"/>
                </a:solidFill>
              </a:rPr>
              <a:t>Zulaica</a:t>
            </a:r>
            <a:r>
              <a:rPr lang="ca-ES" dirty="0" smtClean="0">
                <a:solidFill>
                  <a:schemeClr val="tx2"/>
                </a:solidFill>
              </a:rPr>
              <a:t> y </a:t>
            </a:r>
            <a:r>
              <a:rPr lang="ca-ES" dirty="0" err="1" smtClean="0">
                <a:solidFill>
                  <a:schemeClr val="tx2"/>
                </a:solidFill>
              </a:rPr>
              <a:t>Villachica</a:t>
            </a:r>
            <a:r>
              <a:rPr lang="ca-ES" dirty="0" smtClean="0">
                <a:solidFill>
                  <a:schemeClr val="tx2"/>
                </a:solidFill>
              </a:rPr>
              <a:t>, </a:t>
            </a:r>
            <a:r>
              <a:rPr lang="ca-ES" dirty="0" err="1" smtClean="0">
                <a:solidFill>
                  <a:schemeClr val="tx2"/>
                </a:solidFill>
              </a:rPr>
              <a:t>alférez</a:t>
            </a:r>
            <a:r>
              <a:rPr lang="ca-ES" dirty="0" smtClean="0">
                <a:solidFill>
                  <a:schemeClr val="tx2"/>
                </a:solidFill>
              </a:rPr>
              <a:t> </a:t>
            </a:r>
            <a:r>
              <a:rPr lang="ca-ES" dirty="0" err="1" smtClean="0">
                <a:solidFill>
                  <a:schemeClr val="tx2"/>
                </a:solidFill>
              </a:rPr>
              <a:t>honorífico</a:t>
            </a:r>
            <a:r>
              <a:rPr lang="ca-ES" dirty="0" smtClean="0">
                <a:solidFill>
                  <a:schemeClr val="tx2"/>
                </a:solidFill>
              </a:rPr>
              <a:t>, en nombre del general </a:t>
            </a:r>
            <a:r>
              <a:rPr lang="ca-ES" dirty="0" err="1" smtClean="0">
                <a:solidFill>
                  <a:schemeClr val="tx2"/>
                </a:solidFill>
              </a:rPr>
              <a:t>jefe</a:t>
            </a:r>
            <a:r>
              <a:rPr lang="ca-ES" dirty="0" smtClean="0">
                <a:solidFill>
                  <a:schemeClr val="tx2"/>
                </a:solidFill>
              </a:rPr>
              <a:t> del </a:t>
            </a:r>
            <a:r>
              <a:rPr lang="ca-ES" dirty="0" err="1" smtClean="0">
                <a:solidFill>
                  <a:schemeClr val="tx2"/>
                </a:solidFill>
              </a:rPr>
              <a:t>ejército</a:t>
            </a:r>
            <a:r>
              <a:rPr lang="ca-ES" dirty="0" smtClean="0">
                <a:solidFill>
                  <a:schemeClr val="tx2"/>
                </a:solidFill>
              </a:rPr>
              <a:t> del </a:t>
            </a:r>
            <a:r>
              <a:rPr lang="ca-ES" dirty="0" err="1" smtClean="0">
                <a:solidFill>
                  <a:schemeClr val="tx2"/>
                </a:solidFill>
              </a:rPr>
              <a:t>norte</a:t>
            </a:r>
            <a:r>
              <a:rPr lang="ca-ES" dirty="0" smtClean="0">
                <a:solidFill>
                  <a:schemeClr val="tx2"/>
                </a:solidFill>
              </a:rPr>
              <a:t> nomena la comissió gestora següent:</a:t>
            </a:r>
          </a:p>
          <a:p>
            <a:endParaRPr lang="es-ES" dirty="0" smtClean="0">
              <a:solidFill>
                <a:schemeClr val="tx2"/>
              </a:solidFill>
            </a:endParaRPr>
          </a:p>
          <a:p>
            <a:pPr>
              <a:buNone/>
            </a:pPr>
            <a:r>
              <a:rPr lang="ca-ES" dirty="0" smtClean="0">
                <a:solidFill>
                  <a:schemeClr val="tx2"/>
                </a:solidFill>
              </a:rPr>
              <a:t>		alcalde:		Josep M. Riera </a:t>
            </a:r>
            <a:r>
              <a:rPr lang="ca-ES" dirty="0" err="1" smtClean="0">
                <a:solidFill>
                  <a:schemeClr val="tx2"/>
                </a:solidFill>
              </a:rPr>
              <a:t>Alfaras</a:t>
            </a:r>
            <a:endParaRPr lang="es-ES" dirty="0" smtClean="0">
              <a:solidFill>
                <a:schemeClr val="tx2"/>
              </a:solidFill>
            </a:endParaRPr>
          </a:p>
          <a:p>
            <a:pPr>
              <a:buNone/>
            </a:pPr>
            <a:r>
              <a:rPr lang="ca-ES" dirty="0" smtClean="0">
                <a:solidFill>
                  <a:schemeClr val="tx2"/>
                </a:solidFill>
              </a:rPr>
              <a:t>		regidors:	Francesc </a:t>
            </a:r>
            <a:r>
              <a:rPr lang="ca-ES" dirty="0" err="1" smtClean="0">
                <a:solidFill>
                  <a:schemeClr val="tx2"/>
                </a:solidFill>
              </a:rPr>
              <a:t>Giol</a:t>
            </a:r>
            <a:r>
              <a:rPr lang="ca-ES" dirty="0" smtClean="0">
                <a:solidFill>
                  <a:schemeClr val="tx2"/>
                </a:solidFill>
              </a:rPr>
              <a:t> Soler</a:t>
            </a:r>
            <a:endParaRPr lang="es-ES" dirty="0" smtClean="0">
              <a:solidFill>
                <a:schemeClr val="tx2"/>
              </a:solidFill>
            </a:endParaRPr>
          </a:p>
          <a:p>
            <a:pPr>
              <a:buNone/>
            </a:pPr>
            <a:r>
              <a:rPr lang="ca-ES" dirty="0" smtClean="0">
                <a:solidFill>
                  <a:schemeClr val="tx2"/>
                </a:solidFill>
              </a:rPr>
              <a:t>				Felipe </a:t>
            </a:r>
            <a:r>
              <a:rPr lang="ca-ES" dirty="0" err="1" smtClean="0">
                <a:solidFill>
                  <a:schemeClr val="tx2"/>
                </a:solidFill>
              </a:rPr>
              <a:t>Portillo</a:t>
            </a:r>
            <a:r>
              <a:rPr lang="ca-ES" dirty="0" smtClean="0">
                <a:solidFill>
                  <a:schemeClr val="tx2"/>
                </a:solidFill>
              </a:rPr>
              <a:t> </a:t>
            </a:r>
            <a:r>
              <a:rPr lang="ca-ES" dirty="0" err="1" smtClean="0">
                <a:solidFill>
                  <a:schemeClr val="tx2"/>
                </a:solidFill>
              </a:rPr>
              <a:t>Gómez-Platero</a:t>
            </a:r>
            <a:r>
              <a:rPr lang="ca-ES" dirty="0" smtClean="0">
                <a:solidFill>
                  <a:schemeClr val="tx2"/>
                </a:solidFill>
              </a:rPr>
              <a:t> (cap de Falange)</a:t>
            </a:r>
            <a:endParaRPr lang="es-ES" dirty="0" smtClean="0">
              <a:solidFill>
                <a:schemeClr val="tx2"/>
              </a:solidFill>
            </a:endParaRPr>
          </a:p>
          <a:p>
            <a:pPr>
              <a:buNone/>
            </a:pPr>
            <a:r>
              <a:rPr lang="ca-ES" dirty="0" smtClean="0">
                <a:solidFill>
                  <a:schemeClr val="tx2"/>
                </a:solidFill>
              </a:rPr>
              <a:t>				Miquel Deulofeu </a:t>
            </a:r>
            <a:r>
              <a:rPr lang="ca-ES" dirty="0" err="1" smtClean="0">
                <a:solidFill>
                  <a:schemeClr val="tx2"/>
                </a:solidFill>
              </a:rPr>
              <a:t>Panareda</a:t>
            </a:r>
            <a:endParaRPr lang="es-ES" dirty="0" smtClean="0">
              <a:solidFill>
                <a:schemeClr val="tx2"/>
              </a:solidFill>
            </a:endParaRPr>
          </a:p>
          <a:p>
            <a:pPr>
              <a:buNone/>
            </a:pPr>
            <a:r>
              <a:rPr lang="ca-ES" dirty="0" smtClean="0">
                <a:solidFill>
                  <a:schemeClr val="tx2"/>
                </a:solidFill>
              </a:rPr>
              <a:t>				Ricard Duran Riera</a:t>
            </a:r>
            <a:endParaRPr lang="es-ES" dirty="0" smtClean="0">
              <a:solidFill>
                <a:schemeClr val="tx2"/>
              </a:solidFill>
            </a:endParaRPr>
          </a:p>
          <a:p>
            <a:pPr>
              <a:buNone/>
            </a:pPr>
            <a:r>
              <a:rPr lang="ca-ES" dirty="0" smtClean="0">
                <a:solidFill>
                  <a:schemeClr val="tx2"/>
                </a:solidFill>
              </a:rPr>
              <a:t>				secretari:	Miquel Santamaria Sabé</a:t>
            </a:r>
          </a:p>
          <a:p>
            <a:pPr>
              <a:buNone/>
            </a:pPr>
            <a:endParaRPr lang="ca-ES" dirty="0" smtClean="0"/>
          </a:p>
          <a:p>
            <a:pPr>
              <a:buNone/>
            </a:pPr>
            <a:r>
              <a:rPr lang="ca-ES" dirty="0" smtClean="0"/>
              <a:t>El normal era que l’alcalde fos el cap de Falange, però aquí hi havia una alcalde de dretes d’abans de la guerra, i el van tornar a nomenar. </a:t>
            </a:r>
          </a:p>
          <a:p>
            <a:pPr>
              <a:buNone/>
            </a:pPr>
            <a:r>
              <a:rPr lang="ca-ES" dirty="0" smtClean="0"/>
              <a:t>Tant Josep M. Riera com Felipe </a:t>
            </a:r>
            <a:r>
              <a:rPr lang="ca-ES" dirty="0" err="1" smtClean="0"/>
              <a:t>Portillo</a:t>
            </a:r>
            <a:r>
              <a:rPr lang="ca-ES" dirty="0" smtClean="0"/>
              <a:t> eren bons homes, condescendents, van calmar els ànims i no van voler represàlies</a:t>
            </a:r>
            <a:endParaRPr lang="es-ES" dirty="0" smtClean="0"/>
          </a:p>
          <a:p>
            <a:endParaRPr lang="ca-E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Catalunya aïllada. Batalla de l’Ebre</a:t>
            </a:r>
            <a:endParaRPr lang="ca-ES" sz="3200" b="1" dirty="0">
              <a:solidFill>
                <a:srgbClr val="FF0000"/>
              </a:solidFill>
            </a:endParaRPr>
          </a:p>
        </p:txBody>
      </p:sp>
      <p:sp>
        <p:nvSpPr>
          <p:cNvPr id="3" name="2 Marcador de contenido"/>
          <p:cNvSpPr>
            <a:spLocks noGrp="1"/>
          </p:cNvSpPr>
          <p:nvPr>
            <p:ph idx="1"/>
          </p:nvPr>
        </p:nvSpPr>
        <p:spPr>
          <a:xfrm>
            <a:off x="457200" y="1600200"/>
            <a:ext cx="8229600" cy="5043510"/>
          </a:xfrm>
        </p:spPr>
        <p:txBody>
          <a:bodyPr>
            <a:normAutofit fontScale="70000" lnSpcReduction="20000"/>
          </a:bodyPr>
          <a:lstStyle/>
          <a:p>
            <a:r>
              <a:rPr lang="ca-ES" dirty="0" smtClean="0"/>
              <a:t>1938, 3 </a:t>
            </a:r>
            <a:r>
              <a:rPr lang="ca-ES" dirty="0"/>
              <a:t>abril: 	</a:t>
            </a:r>
            <a:r>
              <a:rPr lang="ca-ES" dirty="0" smtClean="0"/>
              <a:t>Lleida </a:t>
            </a:r>
            <a:r>
              <a:rPr lang="ca-ES" dirty="0"/>
              <a:t>cau en mans dels </a:t>
            </a:r>
            <a:r>
              <a:rPr lang="ca-ES" dirty="0" smtClean="0"/>
              <a:t>franquistes</a:t>
            </a:r>
          </a:p>
          <a:p>
            <a:endParaRPr lang="es-ES" dirty="0"/>
          </a:p>
          <a:p>
            <a:r>
              <a:rPr lang="ca-ES" dirty="0" smtClean="0"/>
              <a:t>1938, 15 </a:t>
            </a:r>
            <a:r>
              <a:rPr lang="ca-ES" dirty="0"/>
              <a:t>abril: </a:t>
            </a:r>
            <a:r>
              <a:rPr lang="ca-ES" dirty="0" smtClean="0"/>
              <a:t>	les </a:t>
            </a:r>
            <a:r>
              <a:rPr lang="ca-ES" dirty="0"/>
              <a:t>tropes sollevades arriben a Vinaròs, </a:t>
            </a:r>
            <a:r>
              <a:rPr lang="ca-ES" dirty="0" smtClean="0"/>
              <a:t>				al </a:t>
            </a:r>
            <a:r>
              <a:rPr lang="ca-ES" dirty="0"/>
              <a:t>Mediterrani. 			</a:t>
            </a:r>
            <a:r>
              <a:rPr lang="ca-ES" dirty="0" smtClean="0"/>
              <a:t>	</a:t>
            </a:r>
          </a:p>
          <a:p>
            <a:pPr>
              <a:buNone/>
            </a:pPr>
            <a:r>
              <a:rPr lang="ca-ES" dirty="0"/>
              <a:t>	</a:t>
            </a:r>
            <a:r>
              <a:rPr lang="ca-ES" dirty="0" smtClean="0"/>
              <a:t>		. </a:t>
            </a:r>
            <a:r>
              <a:rPr lang="ca-ES" dirty="0"/>
              <a:t>La zona republicana queda partida en dos. 		</a:t>
            </a:r>
            <a:r>
              <a:rPr lang="ca-ES" dirty="0" smtClean="0"/>
              <a:t>	. </a:t>
            </a:r>
            <a:r>
              <a:rPr lang="ca-ES" dirty="0"/>
              <a:t>Catalunya queda aïllada de la resta de la </a:t>
            </a:r>
            <a:r>
              <a:rPr lang="ca-ES" dirty="0" smtClean="0"/>
              <a:t>República</a:t>
            </a:r>
          </a:p>
          <a:p>
            <a:endParaRPr lang="es-ES" dirty="0"/>
          </a:p>
          <a:p>
            <a:r>
              <a:rPr lang="ca-ES" dirty="0" smtClean="0"/>
              <a:t>1938, 25 </a:t>
            </a:r>
            <a:r>
              <a:rPr lang="ca-ES" dirty="0"/>
              <a:t>juliol – 16 novembre: Batalla de l’Ebre	</a:t>
            </a:r>
            <a:endParaRPr lang="ca-ES" dirty="0" smtClean="0"/>
          </a:p>
          <a:p>
            <a:pPr lvl="1">
              <a:buNone/>
            </a:pPr>
            <a:r>
              <a:rPr lang="ca-ES" dirty="0"/>
              <a:t>	</a:t>
            </a:r>
            <a:r>
              <a:rPr lang="ca-ES" sz="2900" dirty="0" smtClean="0"/>
              <a:t>. </a:t>
            </a:r>
            <a:r>
              <a:rPr lang="es-ES" sz="2900" dirty="0"/>
              <a:t>Ofensiva </a:t>
            </a:r>
            <a:r>
              <a:rPr lang="ca-ES" sz="2900" dirty="0"/>
              <a:t>republicana gegantina al sud de l’Ebre, amb l’objectiu de prendre Gandesa	</a:t>
            </a:r>
            <a:endParaRPr lang="ca-ES" sz="2900" dirty="0" smtClean="0"/>
          </a:p>
          <a:p>
            <a:pPr lvl="1">
              <a:buNone/>
            </a:pPr>
            <a:r>
              <a:rPr lang="ca-ES" sz="2900" dirty="0"/>
              <a:t>	</a:t>
            </a:r>
            <a:r>
              <a:rPr lang="ca-ES" sz="2900" dirty="0" smtClean="0"/>
              <a:t>. </a:t>
            </a:r>
            <a:r>
              <a:rPr lang="ca-ES" sz="2900" dirty="0"/>
              <a:t>Va ser la batalla més acarnissada i important de la Guerra </a:t>
            </a:r>
            <a:r>
              <a:rPr lang="ca-ES" sz="2900" dirty="0" smtClean="0"/>
              <a:t>Civil</a:t>
            </a:r>
            <a:endParaRPr lang="es-ES" sz="2900" dirty="0" smtClean="0"/>
          </a:p>
          <a:p>
            <a:pPr lvl="1">
              <a:buNone/>
            </a:pPr>
            <a:r>
              <a:rPr lang="es-ES" sz="2900" dirty="0"/>
              <a:t>	</a:t>
            </a:r>
            <a:r>
              <a:rPr lang="ca-ES" sz="2900" dirty="0" smtClean="0"/>
              <a:t>. L’Exèrcit </a:t>
            </a:r>
            <a:r>
              <a:rPr lang="ca-ES" sz="2900" dirty="0"/>
              <a:t>republicà </a:t>
            </a:r>
            <a:r>
              <a:rPr lang="ca-ES" sz="2900" dirty="0" smtClean="0"/>
              <a:t>comença </a:t>
            </a:r>
            <a:r>
              <a:rPr lang="ca-ES" sz="2900" dirty="0" smtClean="0"/>
              <a:t>victoriós, </a:t>
            </a:r>
            <a:r>
              <a:rPr lang="ca-ES" sz="2900" dirty="0" smtClean="0"/>
              <a:t>però al final surt </a:t>
            </a:r>
            <a:r>
              <a:rPr lang="ca-ES" sz="2900" dirty="0"/>
              <a:t>desfet de la batalla	</a:t>
            </a:r>
            <a:r>
              <a:rPr lang="es-ES" sz="2900" dirty="0"/>
              <a:t>	</a:t>
            </a:r>
            <a:endParaRPr lang="es-ES" sz="2900" dirty="0" smtClean="0"/>
          </a:p>
          <a:p>
            <a:pPr lvl="1">
              <a:buNone/>
            </a:pPr>
            <a:r>
              <a:rPr lang="es-ES" sz="2900" dirty="0"/>
              <a:t>	</a:t>
            </a:r>
            <a:r>
              <a:rPr lang="es-ES" sz="2900" dirty="0" smtClean="0"/>
              <a:t>. </a:t>
            </a:r>
            <a:r>
              <a:rPr lang="ca-ES" sz="2900" dirty="0"/>
              <a:t>El fracàs va suposar la pèrdua de la Guerra Civil i la caiguda de la </a:t>
            </a:r>
            <a:endParaRPr lang="ca-ES" sz="2900" dirty="0" smtClean="0"/>
          </a:p>
          <a:p>
            <a:pPr lvl="1">
              <a:buNone/>
            </a:pPr>
            <a:r>
              <a:rPr lang="ca-ES" sz="2900" dirty="0" smtClean="0"/>
              <a:t>	II </a:t>
            </a:r>
            <a:r>
              <a:rPr lang="ca-ES" sz="2900" dirty="0"/>
              <a:t>República</a:t>
            </a:r>
            <a:endParaRPr lang="es-ES" sz="2900" dirty="0"/>
          </a:p>
          <a:p>
            <a:endParaRPr lang="ca-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Tothom es va fer de Falange</a:t>
            </a:r>
            <a:endParaRPr lang="ca-ES" sz="3200" b="1" dirty="0">
              <a:solidFill>
                <a:srgbClr val="FF0000"/>
              </a:solidFill>
            </a:endParaRPr>
          </a:p>
        </p:txBody>
      </p:sp>
      <p:sp>
        <p:nvSpPr>
          <p:cNvPr id="3" name="2 Marcador de contenido"/>
          <p:cNvSpPr>
            <a:spLocks noGrp="1"/>
          </p:cNvSpPr>
          <p:nvPr>
            <p:ph idx="1"/>
          </p:nvPr>
        </p:nvSpPr>
        <p:spPr>
          <a:xfrm>
            <a:off x="457200" y="1357298"/>
            <a:ext cx="8229600" cy="5357850"/>
          </a:xfrm>
        </p:spPr>
        <p:txBody>
          <a:bodyPr>
            <a:normAutofit fontScale="70000" lnSpcReduction="20000"/>
          </a:bodyPr>
          <a:lstStyle/>
          <a:p>
            <a:r>
              <a:rPr lang="ca-ES" dirty="0" smtClean="0"/>
              <a:t>La majoria de la gent que no tenien familiars exiliats es va fer de Falange. Qui no s’apuntava a Falange era malvist, però no li passava res. Ser de Falange va esdevenir “normal”</a:t>
            </a:r>
          </a:p>
          <a:p>
            <a:pPr>
              <a:buNone/>
            </a:pPr>
            <a:endParaRPr lang="ca-ES" dirty="0" smtClean="0"/>
          </a:p>
          <a:p>
            <a:r>
              <a:rPr lang="ca-ES" dirty="0" smtClean="0"/>
              <a:t>“Es feien desfilades. Llavors, si volies divertir-te, havies de ser de Falange</a:t>
            </a:r>
            <a:r>
              <a:rPr lang="ca-ES" sz="2900" dirty="0" smtClean="0"/>
              <a:t>” (Entrevista a Emili Gener, 16 i 30 gener 2015)</a:t>
            </a:r>
          </a:p>
          <a:p>
            <a:pPr>
              <a:buNone/>
            </a:pPr>
            <a:endParaRPr lang="ca-ES" dirty="0" smtClean="0"/>
          </a:p>
          <a:p>
            <a:r>
              <a:rPr lang="ca-ES" dirty="0" smtClean="0"/>
              <a:t>Anaven uniformats, amb la camisa blava i el corretjam</a:t>
            </a:r>
          </a:p>
          <a:p>
            <a:r>
              <a:rPr lang="ca-ES" dirty="0" smtClean="0"/>
              <a:t>Anaven a fer instrucció: a l’Ateneu, a la carretera de Campins (cap a </a:t>
            </a:r>
            <a:r>
              <a:rPr lang="ca-ES" dirty="0" err="1" smtClean="0"/>
              <a:t>can</a:t>
            </a:r>
            <a:r>
              <a:rPr lang="ca-ES" dirty="0" smtClean="0"/>
              <a:t> Giralt)...</a:t>
            </a:r>
          </a:p>
          <a:p>
            <a:pPr>
              <a:buNone/>
            </a:pPr>
            <a:endParaRPr lang="ca-ES" dirty="0" smtClean="0"/>
          </a:p>
          <a:p>
            <a:r>
              <a:rPr lang="ca-ES" dirty="0" smtClean="0"/>
              <a:t>Van anar a desfilar a Barcelona, quan va venir en Serrano </a:t>
            </a:r>
            <a:r>
              <a:rPr lang="ca-ES" dirty="0" err="1" smtClean="0"/>
              <a:t>Suñer</a:t>
            </a:r>
            <a:r>
              <a:rPr lang="ca-ES" dirty="0" smtClean="0"/>
              <a:t>, el </a:t>
            </a:r>
            <a:r>
              <a:rPr lang="ca-ES" dirty="0" err="1" smtClean="0"/>
              <a:t>conde</a:t>
            </a:r>
            <a:r>
              <a:rPr lang="ca-ES" dirty="0" smtClean="0"/>
              <a:t> </a:t>
            </a:r>
            <a:r>
              <a:rPr lang="ca-ES" dirty="0" err="1" smtClean="0"/>
              <a:t>Ciano</a:t>
            </a:r>
            <a:r>
              <a:rPr lang="ca-ES" dirty="0" smtClean="0"/>
              <a:t>...</a:t>
            </a:r>
          </a:p>
          <a:p>
            <a:pPr>
              <a:buNone/>
            </a:pPr>
            <a:endParaRPr lang="ca-ES" dirty="0" smtClean="0"/>
          </a:p>
          <a:p>
            <a:r>
              <a:rPr lang="ca-ES" dirty="0" smtClean="0"/>
              <a:t>El comandament de Falange era a </a:t>
            </a:r>
            <a:r>
              <a:rPr lang="ca-ES" dirty="0" err="1" smtClean="0"/>
              <a:t>can</a:t>
            </a:r>
            <a:r>
              <a:rPr lang="ca-ES" dirty="0" smtClean="0"/>
              <a:t> Mallen, les milícies o seccions estaven on ara hi ha la </a:t>
            </a:r>
            <a:r>
              <a:rPr lang="ca-ES" dirty="0" err="1" smtClean="0"/>
              <a:t>Bonàrea</a:t>
            </a:r>
            <a:r>
              <a:rPr lang="ca-ES" dirty="0" smtClean="0"/>
              <a:t>, i l’Ateneu va ser durant uns anys la sala recreativa de Falange</a:t>
            </a:r>
            <a:endParaRPr lang="ca-E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J Planas-4net.tif"/>
          <p:cNvPicPr>
            <a:picLocks noGrp="1" noChangeAspect="1"/>
          </p:cNvPicPr>
          <p:nvPr>
            <p:ph idx="1"/>
          </p:nvPr>
        </p:nvPicPr>
        <p:blipFill>
          <a:blip r:embed="rId2" cstate="print"/>
          <a:stretch>
            <a:fillRect/>
          </a:stretch>
        </p:blipFill>
        <p:spPr>
          <a:xfrm>
            <a:off x="714348" y="928670"/>
            <a:ext cx="7809151" cy="5054617"/>
          </a:xfrm>
        </p:spPr>
      </p:pic>
      <p:sp>
        <p:nvSpPr>
          <p:cNvPr id="3" name="2 CuadroTexto"/>
          <p:cNvSpPr txBox="1"/>
          <p:nvPr/>
        </p:nvSpPr>
        <p:spPr>
          <a:xfrm>
            <a:off x="571472" y="5929330"/>
            <a:ext cx="5357850" cy="338554"/>
          </a:xfrm>
          <a:prstGeom prst="rect">
            <a:avLst/>
          </a:prstGeom>
          <a:noFill/>
        </p:spPr>
        <p:txBody>
          <a:bodyPr wrap="square" rtlCol="0">
            <a:spAutoFit/>
          </a:bodyPr>
          <a:lstStyle/>
          <a:p>
            <a:r>
              <a:rPr lang="ca-ES" sz="1600" dirty="0" smtClean="0"/>
              <a:t>“</a:t>
            </a:r>
            <a:r>
              <a:rPr lang="es-ES" sz="1600" dirty="0" smtClean="0"/>
              <a:t>Fiesta de la Liberación</a:t>
            </a:r>
            <a:r>
              <a:rPr lang="ca-ES" sz="1600" dirty="0" smtClean="0"/>
              <a:t>”, cap a 1940 o 1941</a:t>
            </a:r>
            <a:endParaRPr lang="ca-ES"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Vestides de Falange, cap a 1940. CEL-62-0060.jpg"/>
          <p:cNvPicPr>
            <a:picLocks noChangeAspect="1"/>
          </p:cNvPicPr>
          <p:nvPr/>
        </p:nvPicPr>
        <p:blipFill>
          <a:blip r:embed="rId2" cstate="print"/>
          <a:srcRect l="23845" t="2855" r="35470" b="5100"/>
          <a:stretch>
            <a:fillRect/>
          </a:stretch>
        </p:blipFill>
        <p:spPr>
          <a:xfrm>
            <a:off x="6072198" y="785794"/>
            <a:ext cx="2341772" cy="3429024"/>
          </a:xfrm>
          <a:prstGeom prst="rect">
            <a:avLst/>
          </a:prstGeom>
        </p:spPr>
      </p:pic>
      <p:pic>
        <p:nvPicPr>
          <p:cNvPr id="8" name="7 Imagen" descr="perejo73.tif"/>
          <p:cNvPicPr>
            <a:picLocks noChangeAspect="1"/>
          </p:cNvPicPr>
          <p:nvPr/>
        </p:nvPicPr>
        <p:blipFill>
          <a:blip r:embed="rId3" cstate="print"/>
          <a:stretch>
            <a:fillRect/>
          </a:stretch>
        </p:blipFill>
        <p:spPr>
          <a:xfrm>
            <a:off x="4643438" y="3571876"/>
            <a:ext cx="4500562" cy="2793152"/>
          </a:xfrm>
          <a:prstGeom prst="rect">
            <a:avLst/>
          </a:prstGeom>
        </p:spPr>
      </p:pic>
      <p:pic>
        <p:nvPicPr>
          <p:cNvPr id="4" name="3 Marcador de contenido" descr="Grup a Falange, cap a 1940. CEL-62-0059.jpg"/>
          <p:cNvPicPr>
            <a:picLocks noGrp="1" noChangeAspect="1"/>
          </p:cNvPicPr>
          <p:nvPr>
            <p:ph idx="1"/>
          </p:nvPr>
        </p:nvPicPr>
        <p:blipFill>
          <a:blip r:embed="rId4" cstate="print"/>
          <a:stretch>
            <a:fillRect/>
          </a:stretch>
        </p:blipFill>
        <p:spPr>
          <a:xfrm>
            <a:off x="428596" y="428604"/>
            <a:ext cx="4500594" cy="2880944"/>
          </a:xfrm>
        </p:spPr>
      </p:pic>
      <p:pic>
        <p:nvPicPr>
          <p:cNvPr id="5" name="4 Imagen" descr="perejo57.tif"/>
          <p:cNvPicPr>
            <a:picLocks noChangeAspect="1"/>
          </p:cNvPicPr>
          <p:nvPr/>
        </p:nvPicPr>
        <p:blipFill>
          <a:blip r:embed="rId5" cstate="print"/>
          <a:stretch>
            <a:fillRect/>
          </a:stretch>
        </p:blipFill>
        <p:spPr>
          <a:xfrm>
            <a:off x="571472" y="2643182"/>
            <a:ext cx="5049745" cy="3429024"/>
          </a:xfrm>
          <a:prstGeom prst="rect">
            <a:avLst/>
          </a:prstGeom>
        </p:spPr>
      </p:pic>
      <p:sp>
        <p:nvSpPr>
          <p:cNvPr id="7" name="6 CuadroTexto"/>
          <p:cNvSpPr txBox="1"/>
          <p:nvPr/>
        </p:nvSpPr>
        <p:spPr>
          <a:xfrm>
            <a:off x="4643438" y="6286520"/>
            <a:ext cx="4286280" cy="338554"/>
          </a:xfrm>
          <a:prstGeom prst="rect">
            <a:avLst/>
          </a:prstGeom>
          <a:noFill/>
        </p:spPr>
        <p:txBody>
          <a:bodyPr wrap="square" rtlCol="0">
            <a:spAutoFit/>
          </a:bodyPr>
          <a:lstStyle/>
          <a:p>
            <a:r>
              <a:rPr lang="ca-ES" sz="1600" dirty="0" smtClean="0"/>
              <a:t>Colla a </a:t>
            </a:r>
            <a:r>
              <a:rPr lang="ca-ES" sz="1600" dirty="0" err="1" smtClean="0"/>
              <a:t>can</a:t>
            </a:r>
            <a:r>
              <a:rPr lang="ca-ES" sz="1600" dirty="0" smtClean="0"/>
              <a:t> Valls </a:t>
            </a:r>
            <a:r>
              <a:rPr lang="ca-ES" sz="1600" dirty="0" err="1" smtClean="0"/>
              <a:t>d’Ozinelles</a:t>
            </a:r>
            <a:r>
              <a:rPr lang="ca-ES" sz="1600" dirty="0" smtClean="0"/>
              <a:t>, 1940 o 1941</a:t>
            </a:r>
            <a:endParaRPr lang="ca-ES" sz="1600" dirty="0"/>
          </a:p>
        </p:txBody>
      </p:sp>
      <p:sp>
        <p:nvSpPr>
          <p:cNvPr id="9" name="8 CuadroTexto"/>
          <p:cNvSpPr txBox="1"/>
          <p:nvPr/>
        </p:nvSpPr>
        <p:spPr>
          <a:xfrm>
            <a:off x="571472" y="6072206"/>
            <a:ext cx="3786214" cy="338554"/>
          </a:xfrm>
          <a:prstGeom prst="rect">
            <a:avLst/>
          </a:prstGeom>
          <a:noFill/>
        </p:spPr>
        <p:txBody>
          <a:bodyPr wrap="square" rtlCol="0">
            <a:spAutoFit/>
          </a:bodyPr>
          <a:lstStyle/>
          <a:p>
            <a:r>
              <a:rPr lang="ca-ES" sz="1600" dirty="0" smtClean="0"/>
              <a:t>Darrera la Falange, 31 gener 1943</a:t>
            </a:r>
            <a:endParaRPr lang="ca-ES" sz="1600" dirty="0"/>
          </a:p>
        </p:txBody>
      </p:sp>
      <p:sp>
        <p:nvSpPr>
          <p:cNvPr id="10" name="9 CuadroTexto"/>
          <p:cNvSpPr txBox="1"/>
          <p:nvPr/>
        </p:nvSpPr>
        <p:spPr>
          <a:xfrm>
            <a:off x="357158" y="142852"/>
            <a:ext cx="5286412" cy="338554"/>
          </a:xfrm>
          <a:prstGeom prst="rect">
            <a:avLst/>
          </a:prstGeom>
          <a:noFill/>
        </p:spPr>
        <p:txBody>
          <a:bodyPr wrap="square" rtlCol="0">
            <a:spAutoFit/>
          </a:bodyPr>
          <a:lstStyle/>
          <a:p>
            <a:r>
              <a:rPr lang="ca-ES" sz="1600" dirty="0" smtClean="0"/>
              <a:t>Grup darrere l’edifici de les seccions de Falange, cap a 1942</a:t>
            </a:r>
            <a:endParaRPr lang="ca-ES" sz="1600" dirty="0"/>
          </a:p>
        </p:txBody>
      </p:sp>
      <p:sp>
        <p:nvSpPr>
          <p:cNvPr id="11" name="10 CuadroTexto"/>
          <p:cNvSpPr txBox="1"/>
          <p:nvPr/>
        </p:nvSpPr>
        <p:spPr>
          <a:xfrm>
            <a:off x="5929322" y="428604"/>
            <a:ext cx="3214678" cy="338554"/>
          </a:xfrm>
          <a:prstGeom prst="rect">
            <a:avLst/>
          </a:prstGeom>
          <a:noFill/>
        </p:spPr>
        <p:txBody>
          <a:bodyPr wrap="square" rtlCol="0">
            <a:spAutoFit/>
          </a:bodyPr>
          <a:lstStyle/>
          <a:p>
            <a:r>
              <a:rPr lang="ca-ES" sz="1600" dirty="0" smtClean="0"/>
              <a:t>Carretera de Campins, cap a 1940</a:t>
            </a:r>
            <a:endParaRPr lang="ca-E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err="1" smtClean="0">
                <a:solidFill>
                  <a:srgbClr val="FF0000"/>
                </a:solidFill>
              </a:rPr>
              <a:t>Celonins</a:t>
            </a:r>
            <a:r>
              <a:rPr lang="ca-ES" sz="3200" b="1" dirty="0" smtClean="0">
                <a:solidFill>
                  <a:srgbClr val="FF0000"/>
                </a:solidFill>
              </a:rPr>
              <a:t> d’esquerres detinguts a Falange</a:t>
            </a:r>
            <a:endParaRPr lang="ca-ES" sz="3200" b="1" dirty="0">
              <a:solidFill>
                <a:srgbClr val="FF0000"/>
              </a:solidFill>
            </a:endParaRPr>
          </a:p>
        </p:txBody>
      </p:sp>
      <p:sp>
        <p:nvSpPr>
          <p:cNvPr id="3" name="2 Marcador de contenido"/>
          <p:cNvSpPr>
            <a:spLocks noGrp="1"/>
          </p:cNvSpPr>
          <p:nvPr>
            <p:ph idx="1"/>
          </p:nvPr>
        </p:nvSpPr>
        <p:spPr>
          <a:xfrm>
            <a:off x="457200" y="1600200"/>
            <a:ext cx="8229600" cy="4829196"/>
          </a:xfrm>
        </p:spPr>
        <p:txBody>
          <a:bodyPr>
            <a:normAutofit fontScale="85000" lnSpcReduction="20000"/>
          </a:bodyPr>
          <a:lstStyle/>
          <a:p>
            <a:r>
              <a:rPr lang="ca-ES" dirty="0" err="1" smtClean="0"/>
              <a:t>Can</a:t>
            </a:r>
            <a:r>
              <a:rPr lang="ca-ES" dirty="0" smtClean="0"/>
              <a:t> Mallen, a la carretera Vella, va ser la seu del comandament de Falange en els primers temps</a:t>
            </a:r>
          </a:p>
          <a:p>
            <a:pPr>
              <a:buNone/>
            </a:pPr>
            <a:r>
              <a:rPr lang="ca-ES" dirty="0" smtClean="0"/>
              <a:t>	</a:t>
            </a:r>
            <a:r>
              <a:rPr lang="ca-ES" dirty="0" smtClean="0"/>
              <a:t>(Durant </a:t>
            </a:r>
            <a:r>
              <a:rPr lang="ca-ES" dirty="0" smtClean="0"/>
              <a:t>la Guerra Civil havia estat la seu del PSUC i </a:t>
            </a:r>
            <a:r>
              <a:rPr lang="ca-ES" dirty="0" err="1" smtClean="0"/>
              <a:t>d’UGT</a:t>
            </a:r>
            <a:r>
              <a:rPr lang="ca-ES" dirty="0" smtClean="0"/>
              <a:t>)</a:t>
            </a:r>
            <a:endParaRPr lang="ca-ES" dirty="0" smtClean="0"/>
          </a:p>
          <a:p>
            <a:pPr>
              <a:buNone/>
            </a:pPr>
            <a:r>
              <a:rPr lang="ca-ES" dirty="0" smtClean="0"/>
              <a:t> </a:t>
            </a:r>
          </a:p>
          <a:p>
            <a:r>
              <a:rPr lang="ca-ES" dirty="0" smtClean="0"/>
              <a:t>Van tancar-hi gent del poble d’esquerres durant poc temps, fins que els van derivar a presons de Barcelona, pendents de judici. </a:t>
            </a:r>
          </a:p>
          <a:p>
            <a:pPr>
              <a:buNone/>
            </a:pPr>
            <a:endParaRPr lang="ca-ES" dirty="0" smtClean="0"/>
          </a:p>
          <a:p>
            <a:r>
              <a:rPr lang="ca-ES" dirty="0" smtClean="0"/>
              <a:t>“Per l’aviació tiraven </a:t>
            </a:r>
            <a:r>
              <a:rPr lang="ca-ES" dirty="0" err="1" smtClean="0"/>
              <a:t>octavetes</a:t>
            </a:r>
            <a:r>
              <a:rPr lang="ca-ES" dirty="0" smtClean="0"/>
              <a:t>: que tranquils, que els que no tinguessin delictes de sang no els passaria res... Però no ho van complir” </a:t>
            </a:r>
            <a:r>
              <a:rPr lang="ca-ES" sz="2400" dirty="0" smtClean="0"/>
              <a:t>(Entrevista a Emili Gener,</a:t>
            </a:r>
            <a:r>
              <a:rPr lang="ca-ES" sz="2400" dirty="0" smtClean="0">
                <a:solidFill>
                  <a:srgbClr val="FF0000"/>
                </a:solidFill>
              </a:rPr>
              <a:t> </a:t>
            </a:r>
            <a:r>
              <a:rPr lang="ca-ES" sz="2400" dirty="0" smtClean="0"/>
              <a:t>16 i 30 gener 2015)</a:t>
            </a:r>
            <a:endParaRPr lang="ca-E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Represàlies per “rojos”</a:t>
            </a:r>
            <a:endParaRPr lang="ca-ES" sz="3200" b="1" dirty="0">
              <a:solidFill>
                <a:srgbClr val="FF0000"/>
              </a:solidFill>
            </a:endParaRPr>
          </a:p>
        </p:txBody>
      </p:sp>
      <p:sp>
        <p:nvSpPr>
          <p:cNvPr id="3" name="2 Marcador de contenido"/>
          <p:cNvSpPr>
            <a:spLocks noGrp="1"/>
          </p:cNvSpPr>
          <p:nvPr>
            <p:ph idx="1"/>
          </p:nvPr>
        </p:nvSpPr>
        <p:spPr>
          <a:xfrm>
            <a:off x="457200" y="1357298"/>
            <a:ext cx="8229600" cy="5072098"/>
          </a:xfrm>
        </p:spPr>
        <p:txBody>
          <a:bodyPr>
            <a:normAutofit fontScale="70000" lnSpcReduction="20000"/>
          </a:bodyPr>
          <a:lstStyle/>
          <a:p>
            <a:r>
              <a:rPr lang="ca-ES" dirty="0" smtClean="0"/>
              <a:t>Dones d’exiliats: les feien anar a netejar a l’Ateneu, a fregar l’Ajuntament...</a:t>
            </a:r>
          </a:p>
          <a:p>
            <a:pPr>
              <a:buNone/>
            </a:pPr>
            <a:r>
              <a:rPr lang="ca-ES" dirty="0" smtClean="0"/>
              <a:t>		- Mercè Taberner Pol, dona d’en Josep Santamaria, 	exiliat, i Maria </a:t>
            </a:r>
            <a:r>
              <a:rPr lang="ca-ES" dirty="0" err="1" smtClean="0"/>
              <a:t>d’El</a:t>
            </a:r>
            <a:r>
              <a:rPr lang="ca-ES" dirty="0" smtClean="0"/>
              <a:t> </a:t>
            </a:r>
            <a:r>
              <a:rPr lang="ca-ES" dirty="0" err="1" smtClean="0"/>
              <a:t>Dorado</a:t>
            </a:r>
            <a:r>
              <a:rPr lang="ca-ES" dirty="0" smtClean="0"/>
              <a:t>: les feien anar a l’Ateneu a 	netejar lavabos. 						- Tia de la Conxita Sánchez, havia de netejar a l’Ajuntament</a:t>
            </a:r>
          </a:p>
          <a:p>
            <a:pPr>
              <a:buNone/>
            </a:pPr>
            <a:r>
              <a:rPr lang="ca-ES" dirty="0" smtClean="0"/>
              <a:t>		- Homes de </a:t>
            </a:r>
            <a:r>
              <a:rPr lang="ca-ES" dirty="0" err="1" smtClean="0"/>
              <a:t>can</a:t>
            </a:r>
            <a:r>
              <a:rPr lang="ca-ES" dirty="0" smtClean="0"/>
              <a:t> Poblet i de cal Gallinaire, rabassaires, els feien	 anar a netejar i altres feines</a:t>
            </a:r>
            <a:r>
              <a:rPr lang="ca-ES" dirty="0" smtClean="0"/>
              <a:t>...</a:t>
            </a:r>
          </a:p>
          <a:p>
            <a:r>
              <a:rPr lang="ca-ES" dirty="0" smtClean="0"/>
              <a:t>Felipe </a:t>
            </a:r>
            <a:r>
              <a:rPr lang="ca-ES" dirty="0" err="1" smtClean="0"/>
              <a:t>Portillo</a:t>
            </a:r>
            <a:r>
              <a:rPr lang="ca-ES" dirty="0" smtClean="0"/>
              <a:t>, cap de la </a:t>
            </a:r>
            <a:r>
              <a:rPr lang="ca-ES" dirty="0" err="1" smtClean="0"/>
              <a:t>Falage</a:t>
            </a:r>
            <a:r>
              <a:rPr lang="ca-ES" dirty="0" smtClean="0"/>
              <a:t>, estava en desacord: quan els trobava netejant els enviava a casa i els lliurava de la </a:t>
            </a:r>
            <a:r>
              <a:rPr lang="ca-ES" dirty="0" smtClean="0"/>
              <a:t>feina</a:t>
            </a:r>
            <a:endParaRPr lang="ca-ES" dirty="0" smtClean="0"/>
          </a:p>
          <a:p>
            <a:r>
              <a:rPr lang="ca-ES" dirty="0" smtClean="0"/>
              <a:t>Hi va haver dones i homes que els van tallar el cabell al zero “per rojos”.  Als que no anaven a fer la instrucció de Falange, els van taller el cabell arran com a càstig</a:t>
            </a:r>
          </a:p>
          <a:p>
            <a:r>
              <a:rPr lang="ca-ES" dirty="0" smtClean="0"/>
              <a:t>Als que s’havien significat com a gent d’esquerres, i a les famílies dels que havien fugit, els feien el pacte de la fam. </a:t>
            </a:r>
          </a:p>
          <a:p>
            <a:r>
              <a:rPr lang="ca-ES" dirty="0" smtClean="0"/>
              <a:t>Als “no addictes” els convidaven especialment a presenciar les desfilades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Batalló de treballadors i els soldats vigilants</a:t>
            </a:r>
            <a:endParaRPr lang="ca-ES" sz="3200" b="1" dirty="0">
              <a:solidFill>
                <a:srgbClr val="FF0000"/>
              </a:solidFill>
            </a:endParaRPr>
          </a:p>
        </p:txBody>
      </p:sp>
      <p:sp>
        <p:nvSpPr>
          <p:cNvPr id="3" name="2 Marcador de contenido"/>
          <p:cNvSpPr>
            <a:spLocks noGrp="1"/>
          </p:cNvSpPr>
          <p:nvPr>
            <p:ph idx="1"/>
          </p:nvPr>
        </p:nvSpPr>
        <p:spPr>
          <a:xfrm>
            <a:off x="457200" y="1428736"/>
            <a:ext cx="8229600" cy="5214974"/>
          </a:xfrm>
        </p:spPr>
        <p:txBody>
          <a:bodyPr>
            <a:normAutofit fontScale="70000" lnSpcReduction="20000"/>
          </a:bodyPr>
          <a:lstStyle/>
          <a:p>
            <a:r>
              <a:rPr lang="ca-ES" dirty="0" smtClean="0"/>
              <a:t>Hi havia un batalló de presoners de guerra. Es es va encarregar de reconstruir els Quatre Ponts i el pont de la riera de Vallgorguina</a:t>
            </a:r>
          </a:p>
          <a:p>
            <a:pPr>
              <a:buNone/>
            </a:pPr>
            <a:endParaRPr lang="ca-ES" dirty="0" smtClean="0"/>
          </a:p>
          <a:p>
            <a:r>
              <a:rPr lang="ca-ES" dirty="0" smtClean="0"/>
              <a:t>Al principi, durant poc temps, menjaven i dormien al Centre Popular. Després van estar repartits en una nau o quadra darrere </a:t>
            </a:r>
            <a:r>
              <a:rPr lang="ca-ES" dirty="0" err="1" smtClean="0"/>
              <a:t>can</a:t>
            </a:r>
            <a:r>
              <a:rPr lang="ca-ES" dirty="0" smtClean="0"/>
              <a:t> </a:t>
            </a:r>
            <a:r>
              <a:rPr lang="ca-ES" dirty="0" err="1" smtClean="0"/>
              <a:t>Catarineu</a:t>
            </a:r>
            <a:r>
              <a:rPr lang="ca-ES" dirty="0" smtClean="0"/>
              <a:t> (al carrer de Santa Fe) i una altra nau al carrer del Germà Emilià. </a:t>
            </a:r>
          </a:p>
          <a:p>
            <a:pPr>
              <a:buNone/>
            </a:pPr>
            <a:endParaRPr lang="ca-ES" dirty="0" smtClean="0"/>
          </a:p>
          <a:p>
            <a:r>
              <a:rPr lang="ca-ES" dirty="0" smtClean="0"/>
              <a:t>Els feien anar en formació, eren uns 50 o més...</a:t>
            </a:r>
          </a:p>
          <a:p>
            <a:pPr>
              <a:buNone/>
            </a:pPr>
            <a:r>
              <a:rPr lang="ca-ES" dirty="0" smtClean="0"/>
              <a:t>	Van estar al poble uns 10 mesos</a:t>
            </a:r>
          </a:p>
          <a:p>
            <a:pPr>
              <a:buNone/>
            </a:pPr>
            <a:endParaRPr lang="ca-ES" dirty="0" smtClean="0"/>
          </a:p>
          <a:p>
            <a:r>
              <a:rPr lang="ca-ES" dirty="0" smtClean="0"/>
              <a:t>Els militars que els vigilaven estaven en cases particulars. Alguns es van casar amb noies del poble: en </a:t>
            </a:r>
            <a:r>
              <a:rPr lang="ca-ES" dirty="0" err="1" smtClean="0"/>
              <a:t>Càstor</a:t>
            </a:r>
            <a:r>
              <a:rPr lang="ca-ES" dirty="0" smtClean="0"/>
              <a:t> </a:t>
            </a:r>
            <a:r>
              <a:rPr lang="ca-ES" dirty="0" err="1" smtClean="0"/>
              <a:t>Milo</a:t>
            </a:r>
            <a:r>
              <a:rPr lang="ca-ES" dirty="0" smtClean="0"/>
              <a:t> –que era </a:t>
            </a:r>
            <a:r>
              <a:rPr lang="ca-ES" dirty="0" err="1" smtClean="0"/>
              <a:t>sergent-</a:t>
            </a:r>
            <a:r>
              <a:rPr lang="ca-ES" dirty="0" smtClean="0"/>
              <a:t>, es va casar amb la Maria Coll de </a:t>
            </a:r>
            <a:r>
              <a:rPr lang="ca-ES" dirty="0" err="1" smtClean="0"/>
              <a:t>cals</a:t>
            </a:r>
            <a:r>
              <a:rPr lang="ca-ES" dirty="0" smtClean="0"/>
              <a:t> Torners; un andalús que es deia Miguel es va casar amb la Maria de </a:t>
            </a:r>
            <a:r>
              <a:rPr lang="ca-ES" dirty="0" err="1" smtClean="0"/>
              <a:t>can</a:t>
            </a:r>
            <a:r>
              <a:rPr lang="ca-ES" dirty="0" smtClean="0"/>
              <a:t> </a:t>
            </a:r>
            <a:r>
              <a:rPr lang="ca-ES" dirty="0" err="1" smtClean="0"/>
              <a:t>Masjoan</a:t>
            </a:r>
            <a:r>
              <a:rPr lang="ca-ES" dirty="0" smtClean="0"/>
              <a:t> i van anar a viure a Barcelona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2000" dirty="0" smtClean="0"/>
              <a:t>Imatge del procés de reparació dels Quatre Ponts, sobre la riera </a:t>
            </a:r>
            <a:br>
              <a:rPr lang="ca-ES" sz="2000" dirty="0" smtClean="0"/>
            </a:br>
            <a:r>
              <a:rPr lang="ca-ES" sz="2000" dirty="0" smtClean="0"/>
              <a:t>del </a:t>
            </a:r>
            <a:r>
              <a:rPr lang="ca-ES" sz="2000" dirty="0" err="1" smtClean="0"/>
              <a:t>Pertegàs</a:t>
            </a:r>
            <a:r>
              <a:rPr lang="ca-ES" sz="2000" dirty="0" smtClean="0"/>
              <a:t>, reconstruït per presoners de guerra (1939)</a:t>
            </a:r>
            <a:endParaRPr lang="ca-ES" sz="2000" dirty="0"/>
          </a:p>
        </p:txBody>
      </p:sp>
      <p:pic>
        <p:nvPicPr>
          <p:cNvPr id="4" name="3 Marcador de contenido" descr="locomotora 30x40.jpg"/>
          <p:cNvPicPr>
            <a:picLocks noGrp="1" noChangeAspect="1"/>
          </p:cNvPicPr>
          <p:nvPr>
            <p:ph idx="1"/>
          </p:nvPr>
        </p:nvPicPr>
        <p:blipFill>
          <a:blip r:embed="rId2" cstate="print">
            <a:duotone>
              <a:prstClr val="black"/>
              <a:schemeClr val="accent6">
                <a:tint val="45000"/>
                <a:satMod val="400000"/>
              </a:schemeClr>
            </a:duotone>
          </a:blip>
          <a:srcRect b="5512"/>
          <a:stretch>
            <a:fillRect/>
          </a:stretch>
        </p:blipFill>
        <p:spPr>
          <a:xfrm>
            <a:off x="928662" y="1357298"/>
            <a:ext cx="7143800" cy="5146946"/>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El poble sense homes joves</a:t>
            </a:r>
            <a:endParaRPr lang="ca-ES" sz="3200" b="1" dirty="0">
              <a:solidFill>
                <a:srgbClr val="FF0000"/>
              </a:solidFill>
            </a:endParaRPr>
          </a:p>
        </p:txBody>
      </p:sp>
      <p:sp>
        <p:nvSpPr>
          <p:cNvPr id="3" name="2 Marcador de contenido"/>
          <p:cNvSpPr>
            <a:spLocks noGrp="1"/>
          </p:cNvSpPr>
          <p:nvPr>
            <p:ph idx="1"/>
          </p:nvPr>
        </p:nvSpPr>
        <p:spPr>
          <a:xfrm>
            <a:off x="457200" y="1600200"/>
            <a:ext cx="8229600" cy="4781128"/>
          </a:xfrm>
        </p:spPr>
        <p:txBody>
          <a:bodyPr>
            <a:normAutofit fontScale="70000" lnSpcReduction="20000"/>
          </a:bodyPr>
          <a:lstStyle/>
          <a:p>
            <a:r>
              <a:rPr lang="ca-ES" dirty="0" smtClean="0"/>
              <a:t>Tots els joves , a partir dels 17 o 18 anys, havien estat cridats en les lleves, fins i tot els homes madurs, fins als 45 anys. </a:t>
            </a:r>
          </a:p>
          <a:p>
            <a:r>
              <a:rPr lang="ca-ES" dirty="0" smtClean="0"/>
              <a:t>La majoria dels homes que hi havia al poble havien estat emboscats o amagats</a:t>
            </a:r>
          </a:p>
          <a:p>
            <a:r>
              <a:rPr lang="ca-ES" dirty="0" smtClean="0"/>
              <a:t>Els soldats que tornaven, després d’haver passat la guerra, van haver de demostrar que no eren contraris al règim. Havien d’aconseguir tres avals de “camises velles”, gent del règim, i portar-los a l’Ajuntament. </a:t>
            </a:r>
          </a:p>
          <a:p>
            <a:pPr lvl="1">
              <a:buNone/>
            </a:pPr>
            <a:r>
              <a:rPr lang="ca-ES" dirty="0" smtClean="0"/>
              <a:t>	</a:t>
            </a:r>
            <a:r>
              <a:rPr lang="ca-ES" sz="2900" dirty="0" smtClean="0"/>
              <a:t>Els classificaven en: 	</a:t>
            </a:r>
            <a:r>
              <a:rPr lang="ca-ES" sz="2900" i="1" dirty="0" smtClean="0"/>
              <a:t>. Afecto</a:t>
            </a:r>
          </a:p>
          <a:p>
            <a:pPr>
              <a:buNone/>
            </a:pPr>
            <a:r>
              <a:rPr lang="ca-ES" dirty="0" smtClean="0"/>
              <a:t>					. </a:t>
            </a:r>
            <a:r>
              <a:rPr lang="es-ES" sz="2900" i="1" dirty="0" smtClean="0"/>
              <a:t>Indiferente</a:t>
            </a:r>
          </a:p>
          <a:p>
            <a:pPr>
              <a:buNone/>
            </a:pPr>
            <a:r>
              <a:rPr lang="ca-ES" sz="2900" dirty="0" smtClean="0"/>
              <a:t>					. </a:t>
            </a:r>
            <a:r>
              <a:rPr lang="es-ES" sz="2900" i="1" dirty="0" smtClean="0"/>
              <a:t>Enemigo</a:t>
            </a:r>
            <a:r>
              <a:rPr lang="es-ES" i="1" dirty="0" smtClean="0"/>
              <a:t>	</a:t>
            </a:r>
          </a:p>
          <a:p>
            <a:pPr>
              <a:buNone/>
            </a:pPr>
            <a:r>
              <a:rPr lang="es-ES" i="1" dirty="0" smtClean="0"/>
              <a:t>	</a:t>
            </a:r>
            <a:r>
              <a:rPr lang="ca-ES" dirty="0" smtClean="0"/>
              <a:t>Més endavant els van tornar a cridar per fer el servei militar. Entre la guerra i la </a:t>
            </a:r>
            <a:r>
              <a:rPr lang="ca-ES" dirty="0" err="1" smtClean="0"/>
              <a:t>mili</a:t>
            </a:r>
            <a:r>
              <a:rPr lang="ca-ES" dirty="0" smtClean="0"/>
              <a:t> van passar-hi 6 o 7 anys</a:t>
            </a:r>
          </a:p>
          <a:p>
            <a:r>
              <a:rPr lang="ca-ES" dirty="0" smtClean="0"/>
              <a:t> Els classificats com a “</a:t>
            </a:r>
            <a:r>
              <a:rPr lang="ca-ES" dirty="0" err="1" smtClean="0"/>
              <a:t>enemigo</a:t>
            </a:r>
            <a:r>
              <a:rPr lang="ca-ES" dirty="0" smtClean="0"/>
              <a:t>” o que no aconseguien els avals, anaven a parar a la guàrdia civil i els enviaven a camps de treball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Batalló de regulars a Sant Celoni: </a:t>
            </a:r>
            <a:br>
              <a:rPr lang="ca-ES" sz="3200" b="1" dirty="0" smtClean="0">
                <a:solidFill>
                  <a:srgbClr val="FF0000"/>
                </a:solidFill>
              </a:rPr>
            </a:br>
            <a:r>
              <a:rPr lang="ca-ES" sz="3200" b="1" dirty="0" err="1" smtClean="0">
                <a:solidFill>
                  <a:srgbClr val="FF0000"/>
                </a:solidFill>
              </a:rPr>
              <a:t>Tabor</a:t>
            </a:r>
            <a:r>
              <a:rPr lang="ca-ES" sz="3200" b="1" dirty="0" smtClean="0">
                <a:solidFill>
                  <a:srgbClr val="FF0000"/>
                </a:solidFill>
              </a:rPr>
              <a:t> de Regulars de Ceuta núm. 3</a:t>
            </a:r>
            <a:endParaRPr lang="ca-ES" sz="3200" dirty="0"/>
          </a:p>
        </p:txBody>
      </p:sp>
      <p:sp>
        <p:nvSpPr>
          <p:cNvPr id="3" name="2 Marcador de contenido"/>
          <p:cNvSpPr>
            <a:spLocks noGrp="1"/>
          </p:cNvSpPr>
          <p:nvPr>
            <p:ph idx="1"/>
          </p:nvPr>
        </p:nvSpPr>
        <p:spPr/>
        <p:txBody>
          <a:bodyPr>
            <a:normAutofit fontScale="70000" lnSpcReduction="20000"/>
          </a:bodyPr>
          <a:lstStyle/>
          <a:p>
            <a:r>
              <a:rPr lang="ca-ES" dirty="0" smtClean="0"/>
              <a:t>Més endavant es va establir al poble un batalló de marroquins, els “moros”. Hi van estar poc temps, a l’entorn del juny i juliol de 1939</a:t>
            </a:r>
          </a:p>
          <a:p>
            <a:pPr>
              <a:buNone/>
            </a:pPr>
            <a:endParaRPr lang="ca-ES" dirty="0" smtClean="0"/>
          </a:p>
          <a:p>
            <a:r>
              <a:rPr lang="ca-ES" dirty="0" smtClean="0"/>
              <a:t>Estaven en un tancat, el magatzem de fustes d’en Màrtir </a:t>
            </a:r>
            <a:r>
              <a:rPr lang="ca-ES" dirty="0" err="1" smtClean="0"/>
              <a:t>Missé</a:t>
            </a:r>
            <a:r>
              <a:rPr lang="ca-ES" dirty="0" smtClean="0"/>
              <a:t>, al capdamunt de la carretera Vella (on ara hi ha la Creu i els pisos del davant)</a:t>
            </a:r>
          </a:p>
          <a:p>
            <a:pPr>
              <a:buNone/>
            </a:pPr>
            <a:endParaRPr lang="ca-ES" dirty="0" smtClean="0"/>
          </a:p>
          <a:p>
            <a:r>
              <a:rPr lang="ca-ES" dirty="0" smtClean="0"/>
              <a:t>Els soldats anaven a fer instrucció per la carretera </a:t>
            </a:r>
            <a:r>
              <a:rPr lang="ca-ES" dirty="0" err="1" smtClean="0"/>
              <a:t>d’Olzinelles</a:t>
            </a:r>
            <a:endParaRPr lang="ca-ES" dirty="0" smtClean="0"/>
          </a:p>
          <a:p>
            <a:pPr>
              <a:buNone/>
            </a:pPr>
            <a:endParaRPr lang="ca-ES" dirty="0" smtClean="0"/>
          </a:p>
          <a:p>
            <a:r>
              <a:rPr lang="ca-ES" dirty="0" smtClean="0"/>
              <a:t>Era una reserva. Els anaven tornant al Marroc, però no de cop, ho feien a poc a poc</a:t>
            </a:r>
          </a:p>
          <a:p>
            <a:pPr>
              <a:buNone/>
            </a:pPr>
            <a:endParaRPr lang="ca-ES" dirty="0" smtClean="0"/>
          </a:p>
          <a:p>
            <a:r>
              <a:rPr lang="ca-ES" dirty="0" smtClean="0"/>
              <a:t>El 7 de juny el comandant en cap del </a:t>
            </a:r>
            <a:r>
              <a:rPr lang="ca-ES" dirty="0" err="1" smtClean="0"/>
              <a:t>Tabor</a:t>
            </a:r>
            <a:r>
              <a:rPr lang="ca-ES" dirty="0" smtClean="0"/>
              <a:t> va organitzar un ball a l’Ateneu, que aleshores era la sala recreativa de Falange</a:t>
            </a:r>
          </a:p>
          <a:p>
            <a:endParaRPr lang="ca-ES" dirty="0" smtClean="0"/>
          </a:p>
          <a:p>
            <a:endParaRPr lang="ca-E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Salvador Bordoy.2.jpg"/>
          <p:cNvPicPr>
            <a:picLocks noGrp="1" noChangeAspect="1"/>
          </p:cNvPicPr>
          <p:nvPr>
            <p:ph idx="1"/>
          </p:nvPr>
        </p:nvPicPr>
        <p:blipFill>
          <a:blip r:embed="rId2" cstate="print"/>
          <a:stretch>
            <a:fillRect/>
          </a:stretch>
        </p:blipFill>
        <p:spPr>
          <a:xfrm>
            <a:off x="1400205" y="1600200"/>
            <a:ext cx="6343590" cy="45259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2852"/>
            <a:ext cx="8229600" cy="1071570"/>
          </a:xfrm>
        </p:spPr>
        <p:txBody>
          <a:bodyPr>
            <a:normAutofit/>
          </a:bodyPr>
          <a:lstStyle/>
          <a:p>
            <a:r>
              <a:rPr lang="ca-ES" sz="3200" b="1" dirty="0" smtClean="0">
                <a:solidFill>
                  <a:srgbClr val="FF0000"/>
                </a:solidFill>
              </a:rPr>
              <a:t>Ofensiva contra Catalunya </a:t>
            </a:r>
            <a:br>
              <a:rPr lang="ca-ES" sz="3200" b="1" dirty="0" smtClean="0">
                <a:solidFill>
                  <a:srgbClr val="FF0000"/>
                </a:solidFill>
              </a:rPr>
            </a:br>
            <a:r>
              <a:rPr lang="ca-ES" sz="3200" b="1" dirty="0" smtClean="0">
                <a:solidFill>
                  <a:srgbClr val="FF0000"/>
                </a:solidFill>
              </a:rPr>
              <a:t>23 desembre 1938 - 10 gener 1939</a:t>
            </a:r>
            <a:endParaRPr lang="ca-ES" sz="3200" b="1" dirty="0">
              <a:solidFill>
                <a:srgbClr val="FF0000"/>
              </a:solidFill>
            </a:endParaRPr>
          </a:p>
        </p:txBody>
      </p:sp>
      <p:sp>
        <p:nvSpPr>
          <p:cNvPr id="3" name="2 Marcador de contenido"/>
          <p:cNvSpPr>
            <a:spLocks noGrp="1"/>
          </p:cNvSpPr>
          <p:nvPr>
            <p:ph idx="1"/>
          </p:nvPr>
        </p:nvSpPr>
        <p:spPr>
          <a:xfrm>
            <a:off x="428596" y="1357298"/>
            <a:ext cx="8258204" cy="5929354"/>
          </a:xfrm>
        </p:spPr>
        <p:txBody>
          <a:bodyPr>
            <a:normAutofit fontScale="70000" lnSpcReduction="20000"/>
          </a:bodyPr>
          <a:lstStyle/>
          <a:p>
            <a:r>
              <a:rPr lang="ca-ES" dirty="0" smtClean="0"/>
              <a:t>1938, 23 </a:t>
            </a:r>
            <a:r>
              <a:rPr lang="ca-ES" dirty="0"/>
              <a:t>desembre: s’inicia l’ofensiva sobre Catalunya (havia de començar el 10 desembre, </a:t>
            </a:r>
            <a:r>
              <a:rPr lang="ca-ES" dirty="0" smtClean="0"/>
              <a:t>però </a:t>
            </a:r>
            <a:r>
              <a:rPr lang="ca-ES" dirty="0"/>
              <a:t>es retarda a causa del temporal de pluja, neu i fred). Els franquistes trenquen el </a:t>
            </a:r>
            <a:r>
              <a:rPr lang="ca-ES" dirty="0" smtClean="0"/>
              <a:t>front </a:t>
            </a:r>
            <a:r>
              <a:rPr lang="ca-ES" dirty="0"/>
              <a:t>del Segre</a:t>
            </a:r>
            <a:r>
              <a:rPr lang="ca-ES" dirty="0" smtClean="0"/>
              <a:t>.</a:t>
            </a:r>
          </a:p>
          <a:p>
            <a:pPr>
              <a:buNone/>
            </a:pPr>
            <a:r>
              <a:rPr lang="ca-ES" dirty="0" smtClean="0"/>
              <a:t>	</a:t>
            </a:r>
            <a:r>
              <a:rPr lang="ca-ES" dirty="0"/>
              <a:t>	</a:t>
            </a:r>
            <a:r>
              <a:rPr lang="ca-ES" dirty="0" smtClean="0"/>
              <a:t>. </a:t>
            </a:r>
            <a:r>
              <a:rPr lang="ca-ES" dirty="0"/>
              <a:t>El Cos d’Exèrcit d’Urgell avança des de Lleida, ocupa: </a:t>
            </a:r>
            <a:endParaRPr lang="ca-ES" dirty="0" smtClean="0"/>
          </a:p>
          <a:p>
            <a:pPr>
              <a:buNone/>
            </a:pPr>
            <a:r>
              <a:rPr lang="ca-ES" dirty="0"/>
              <a:t>	</a:t>
            </a:r>
            <a:r>
              <a:rPr lang="ca-ES" dirty="0" smtClean="0"/>
              <a:t>	</a:t>
            </a:r>
            <a:r>
              <a:rPr lang="ca-ES" dirty="0"/>
              <a:t>		</a:t>
            </a:r>
            <a:r>
              <a:rPr lang="ca-ES" dirty="0" smtClean="0"/>
              <a:t>- </a:t>
            </a:r>
            <a:r>
              <a:rPr lang="ca-ES" dirty="0"/>
              <a:t>Manresa (24 </a:t>
            </a:r>
            <a:r>
              <a:rPr lang="ca-ES" dirty="0" smtClean="0"/>
              <a:t>gener)</a:t>
            </a:r>
            <a:r>
              <a:rPr lang="ca-ES" dirty="0"/>
              <a:t>						</a:t>
            </a:r>
            <a:r>
              <a:rPr lang="ca-ES" dirty="0" smtClean="0"/>
              <a:t>- </a:t>
            </a:r>
            <a:r>
              <a:rPr lang="ca-ES" dirty="0"/>
              <a:t>Seu d’Urgell (5 febrer)				</a:t>
            </a:r>
            <a:r>
              <a:rPr lang="ca-ES" dirty="0" smtClean="0"/>
              <a:t>. El </a:t>
            </a:r>
            <a:r>
              <a:rPr lang="ca-ES" dirty="0"/>
              <a:t>Cos d’Exèrcit de Navarra, el </a:t>
            </a:r>
            <a:r>
              <a:rPr lang="ca-ES" dirty="0" smtClean="0"/>
              <a:t>marroquí </a:t>
            </a:r>
            <a:r>
              <a:rPr lang="ca-ES" dirty="0"/>
              <a:t>i </a:t>
            </a:r>
            <a:r>
              <a:rPr lang="ca-ES" dirty="0" smtClean="0"/>
              <a:t>el </a:t>
            </a:r>
            <a:r>
              <a:rPr lang="ca-ES" dirty="0" err="1" smtClean="0"/>
              <a:t>Corpo</a:t>
            </a:r>
            <a:r>
              <a:rPr lang="ca-ES" dirty="0" smtClean="0"/>
              <a:t> </a:t>
            </a:r>
            <a:r>
              <a:rPr lang="ca-ES" dirty="0" err="1" smtClean="0"/>
              <a:t>Truppe</a:t>
            </a:r>
            <a:r>
              <a:rPr lang="ca-ES" dirty="0" smtClean="0"/>
              <a:t> 	</a:t>
            </a:r>
            <a:r>
              <a:rPr lang="ca-ES" dirty="0" err="1" smtClean="0"/>
              <a:t>Volontarie</a:t>
            </a:r>
            <a:r>
              <a:rPr lang="ca-ES" dirty="0" smtClean="0"/>
              <a:t> (CTV) italià ocupen</a:t>
            </a:r>
            <a:r>
              <a:rPr lang="ca-ES" dirty="0"/>
              <a:t>: 				</a:t>
            </a:r>
            <a:r>
              <a:rPr lang="ca-ES" dirty="0" smtClean="0"/>
              <a:t>			- </a:t>
            </a:r>
            <a:r>
              <a:rPr lang="ca-ES" dirty="0"/>
              <a:t>Tarragona (15 gener)						</a:t>
            </a:r>
            <a:r>
              <a:rPr lang="ca-ES" dirty="0" smtClean="0"/>
              <a:t>- </a:t>
            </a:r>
            <a:r>
              <a:rPr lang="ca-ES" dirty="0"/>
              <a:t>Barcelona (26 gener)						</a:t>
            </a:r>
            <a:r>
              <a:rPr lang="ca-ES" dirty="0" smtClean="0"/>
              <a:t>- </a:t>
            </a:r>
            <a:r>
              <a:rPr lang="ca-ES" dirty="0"/>
              <a:t>Girona (4 febrer</a:t>
            </a:r>
            <a:r>
              <a:rPr lang="ca-ES" dirty="0" smtClean="0"/>
              <a:t>)</a:t>
            </a:r>
          </a:p>
          <a:p>
            <a:pPr>
              <a:buNone/>
            </a:pPr>
            <a:r>
              <a:rPr lang="ca-ES" dirty="0" smtClean="0"/>
              <a:t>		. També hi havia el Cos d’Exèrcit del Maestrat i el d’Aragó</a:t>
            </a:r>
          </a:p>
          <a:p>
            <a:r>
              <a:rPr lang="ca-ES" dirty="0" smtClean="0"/>
              <a:t>Acaba el 10 de febrer, quan les tropes franquistes controlen la frontera amb França i es dona per acabada l’ocupació de Catalunya </a:t>
            </a:r>
          </a:p>
          <a:p>
            <a:pPr>
              <a:buNone/>
            </a:pPr>
            <a:endParaRPr lang="ca-ES" dirty="0" smtClean="0"/>
          </a:p>
          <a:p>
            <a:r>
              <a:rPr lang="ca-ES" dirty="0" smtClean="0"/>
              <a:t>1 abril: final de la Guerra Civil. “</a:t>
            </a:r>
            <a:r>
              <a:rPr lang="es-ES" dirty="0" smtClean="0"/>
              <a:t>Parte</a:t>
            </a:r>
            <a:r>
              <a:rPr lang="ca-ES" dirty="0" smtClean="0"/>
              <a:t> final” de Franco: “</a:t>
            </a:r>
            <a:r>
              <a:rPr lang="es-ES" dirty="0" smtClean="0"/>
              <a:t>En el día de hoy, cautivo y desarmado el Ejército rojo, han alcanzado las tropas nacionales sus últimos objetivos militares. La guerra ha terminado</a:t>
            </a:r>
            <a:r>
              <a:rPr lang="ca-ES" dirty="0" smtClean="0"/>
              <a:t>”</a:t>
            </a:r>
            <a:r>
              <a:rPr lang="ca-ES"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2852"/>
            <a:ext cx="8115328" cy="714380"/>
          </a:xfrm>
        </p:spPr>
        <p:txBody>
          <a:bodyPr>
            <a:normAutofit fontScale="90000"/>
          </a:bodyPr>
          <a:lstStyle/>
          <a:p>
            <a:r>
              <a:rPr lang="ca-ES" sz="3600" b="1" dirty="0" err="1" smtClean="0">
                <a:solidFill>
                  <a:srgbClr val="FF0000"/>
                </a:solidFill>
              </a:rPr>
              <a:t>Celonins</a:t>
            </a:r>
            <a:r>
              <a:rPr lang="ca-ES" sz="3600" b="1" dirty="0" smtClean="0">
                <a:solidFill>
                  <a:srgbClr val="FF0000"/>
                </a:solidFill>
              </a:rPr>
              <a:t> empresonats. Consells de Guerra</a:t>
            </a:r>
            <a:endParaRPr lang="ca-ES" sz="3600" b="1" dirty="0">
              <a:solidFill>
                <a:srgbClr val="FF0000"/>
              </a:solidFill>
            </a:endParaRPr>
          </a:p>
        </p:txBody>
      </p:sp>
      <p:sp>
        <p:nvSpPr>
          <p:cNvPr id="3" name="2 Marcador de contenido"/>
          <p:cNvSpPr>
            <a:spLocks noGrp="1"/>
          </p:cNvSpPr>
          <p:nvPr>
            <p:ph idx="1"/>
          </p:nvPr>
        </p:nvSpPr>
        <p:spPr>
          <a:xfrm>
            <a:off x="428596" y="857232"/>
            <a:ext cx="8286808" cy="5715040"/>
          </a:xfrm>
        </p:spPr>
        <p:txBody>
          <a:bodyPr>
            <a:normAutofit fontScale="25000" lnSpcReduction="20000"/>
          </a:bodyPr>
          <a:lstStyle/>
          <a:p>
            <a:r>
              <a:rPr lang="ca-ES" sz="6400" b="1" dirty="0" smtClean="0">
                <a:solidFill>
                  <a:schemeClr val="accent6">
                    <a:lumMod val="75000"/>
                  </a:schemeClr>
                </a:solidFill>
              </a:rPr>
              <a:t>61 persones detingudes (6 dones), fins que es va fer el judici, de les quals 31 van quedar en llibertat. Les altres van acabar condemnades:</a:t>
            </a:r>
          </a:p>
          <a:p>
            <a:pPr>
              <a:buNone/>
            </a:pPr>
            <a:endParaRPr lang="ca-ES" sz="6400" b="1" dirty="0" smtClean="0">
              <a:solidFill>
                <a:schemeClr val="accent6">
                  <a:lumMod val="75000"/>
                </a:schemeClr>
              </a:solidFill>
            </a:endParaRPr>
          </a:p>
          <a:p>
            <a:r>
              <a:rPr lang="ca-ES" sz="6400" b="1" dirty="0" smtClean="0">
                <a:solidFill>
                  <a:schemeClr val="accent6">
                    <a:lumMod val="75000"/>
                  </a:schemeClr>
                </a:solidFill>
              </a:rPr>
              <a:t>Reclusió </a:t>
            </a:r>
            <a:r>
              <a:rPr lang="ca-ES" sz="6400" b="1" dirty="0">
                <a:solidFill>
                  <a:schemeClr val="accent6">
                    <a:lumMod val="75000"/>
                  </a:schemeClr>
                </a:solidFill>
              </a:rPr>
              <a:t>perpètua</a:t>
            </a:r>
            <a:endParaRPr lang="es-ES" sz="6400" dirty="0">
              <a:solidFill>
                <a:schemeClr val="accent6">
                  <a:lumMod val="75000"/>
                </a:schemeClr>
              </a:solidFill>
            </a:endParaRPr>
          </a:p>
          <a:p>
            <a:pPr>
              <a:buNone/>
            </a:pPr>
            <a:r>
              <a:rPr lang="ca-ES" sz="6400" dirty="0"/>
              <a:t>	</a:t>
            </a:r>
            <a:r>
              <a:rPr lang="ca-ES" sz="6400" dirty="0" smtClean="0"/>
              <a:t>1. </a:t>
            </a:r>
            <a:r>
              <a:rPr lang="ca-ES" sz="6400" dirty="0"/>
              <a:t>Antoni Farré Pascual, 52 anys, nascut Sant Celoni				</a:t>
            </a:r>
            <a:endParaRPr lang="ca-ES" sz="6400" dirty="0" smtClean="0"/>
          </a:p>
          <a:p>
            <a:pPr>
              <a:buNone/>
            </a:pPr>
            <a:r>
              <a:rPr lang="ca-ES" sz="6400" dirty="0"/>
              <a:t>	</a:t>
            </a:r>
            <a:r>
              <a:rPr lang="ca-ES" sz="6400" dirty="0" smtClean="0"/>
              <a:t>2. </a:t>
            </a:r>
            <a:r>
              <a:rPr lang="ca-ES" sz="6400" dirty="0"/>
              <a:t>Lluís Ibern Codina, </a:t>
            </a:r>
            <a:r>
              <a:rPr lang="ca-ES" sz="6400" dirty="0" smtClean="0"/>
              <a:t>46 </a:t>
            </a:r>
            <a:r>
              <a:rPr lang="ca-ES" sz="6400" dirty="0"/>
              <a:t>anys, nascut Sant Celoni				</a:t>
            </a:r>
            <a:endParaRPr lang="ca-ES" sz="6400" dirty="0" smtClean="0"/>
          </a:p>
          <a:p>
            <a:pPr>
              <a:buNone/>
            </a:pPr>
            <a:r>
              <a:rPr lang="ca-ES" sz="6400" dirty="0"/>
              <a:t>	</a:t>
            </a:r>
            <a:r>
              <a:rPr lang="ca-ES" sz="6400" dirty="0" smtClean="0"/>
              <a:t>3. </a:t>
            </a:r>
            <a:r>
              <a:rPr lang="ca-ES" sz="6400" dirty="0"/>
              <a:t>Martí </a:t>
            </a:r>
            <a:r>
              <a:rPr lang="ca-ES" sz="6400" dirty="0" err="1"/>
              <a:t>Martori</a:t>
            </a:r>
            <a:r>
              <a:rPr lang="ca-ES" sz="6400" dirty="0"/>
              <a:t> Serra, 31 anys, nascut Sant </a:t>
            </a:r>
            <a:r>
              <a:rPr lang="ca-ES" sz="6400" dirty="0" smtClean="0"/>
              <a:t>Celoni/ </a:t>
            </a:r>
            <a:r>
              <a:rPr lang="ca-ES" sz="6400" dirty="0"/>
              <a:t>indultat (</a:t>
            </a:r>
            <a:r>
              <a:rPr lang="ca-ES" sz="6400" dirty="0" smtClean="0"/>
              <a:t>1943)</a:t>
            </a:r>
            <a:r>
              <a:rPr lang="ca-ES" sz="6400" dirty="0"/>
              <a:t>		</a:t>
            </a:r>
            <a:endParaRPr lang="ca-ES" sz="6400" dirty="0" smtClean="0"/>
          </a:p>
          <a:p>
            <a:pPr>
              <a:buNone/>
            </a:pPr>
            <a:r>
              <a:rPr lang="ca-ES" sz="6400" dirty="0"/>
              <a:t>	</a:t>
            </a:r>
            <a:r>
              <a:rPr lang="ca-ES" sz="6400" dirty="0" smtClean="0"/>
              <a:t>4. Pascual </a:t>
            </a:r>
            <a:r>
              <a:rPr lang="ca-ES" sz="6400" dirty="0"/>
              <a:t>Roca </a:t>
            </a:r>
            <a:r>
              <a:rPr lang="ca-ES" sz="6400" dirty="0" err="1"/>
              <a:t>Montells</a:t>
            </a:r>
            <a:r>
              <a:rPr lang="ca-ES" sz="6400" dirty="0"/>
              <a:t>, 27 anys, nascut Sant Celoni		</a:t>
            </a:r>
            <a:endParaRPr lang="ca-ES" sz="6400" dirty="0" smtClean="0"/>
          </a:p>
          <a:p>
            <a:pPr>
              <a:buNone/>
            </a:pPr>
            <a:r>
              <a:rPr lang="ca-ES" sz="6400" dirty="0"/>
              <a:t>	</a:t>
            </a:r>
            <a:r>
              <a:rPr lang="ca-ES" sz="6400" dirty="0" smtClean="0"/>
              <a:t>5. </a:t>
            </a:r>
            <a:r>
              <a:rPr lang="ca-ES" sz="6400" dirty="0"/>
              <a:t>Josep Tost Cervelló, 55 anys, nascut el Soleràs (les Garrigues</a:t>
            </a:r>
            <a:r>
              <a:rPr lang="ca-ES" sz="6400" dirty="0" smtClean="0"/>
              <a:t>)</a:t>
            </a:r>
            <a:endParaRPr lang="es-ES" sz="6400" dirty="0"/>
          </a:p>
          <a:p>
            <a:r>
              <a:rPr lang="ca-ES" sz="6400" b="1" dirty="0">
                <a:solidFill>
                  <a:schemeClr val="accent6">
                    <a:lumMod val="75000"/>
                  </a:schemeClr>
                </a:solidFill>
              </a:rPr>
              <a:t>Vint anys de reclusió temporal</a:t>
            </a:r>
            <a:endParaRPr lang="es-ES" sz="6400" dirty="0">
              <a:solidFill>
                <a:schemeClr val="accent6">
                  <a:lumMod val="75000"/>
                </a:schemeClr>
              </a:solidFill>
            </a:endParaRPr>
          </a:p>
          <a:p>
            <a:pPr>
              <a:buNone/>
            </a:pPr>
            <a:r>
              <a:rPr lang="ca-ES" sz="6400" dirty="0" smtClean="0"/>
              <a:t>	6. </a:t>
            </a:r>
            <a:r>
              <a:rPr lang="ca-ES" sz="6400" dirty="0"/>
              <a:t>Josep Casas Cama, 33 anys, nascut </a:t>
            </a:r>
            <a:r>
              <a:rPr lang="ca-ES" sz="6400" dirty="0" smtClean="0"/>
              <a:t>Montnegre Sant Celoni)</a:t>
            </a:r>
            <a:r>
              <a:rPr lang="ca-ES" sz="6400" dirty="0"/>
              <a:t>			</a:t>
            </a:r>
            <a:endParaRPr lang="ca-ES" sz="6400" dirty="0" smtClean="0"/>
          </a:p>
          <a:p>
            <a:pPr>
              <a:buNone/>
            </a:pPr>
            <a:r>
              <a:rPr lang="ca-ES" sz="6400" dirty="0"/>
              <a:t>	</a:t>
            </a:r>
            <a:r>
              <a:rPr lang="ca-ES" sz="6400" dirty="0" smtClean="0"/>
              <a:t>7. </a:t>
            </a:r>
            <a:r>
              <a:rPr lang="ca-ES" sz="6400" dirty="0"/>
              <a:t>Josep Reverter Riera, 46 anys, nascut Dosrius (Maresme</a:t>
            </a:r>
            <a:r>
              <a:rPr lang="ca-ES" sz="6400" dirty="0" smtClean="0"/>
              <a:t>)</a:t>
            </a:r>
            <a:endParaRPr lang="es-ES" sz="6400" dirty="0"/>
          </a:p>
          <a:p>
            <a:r>
              <a:rPr lang="ca-ES" sz="6400" b="1" dirty="0">
                <a:solidFill>
                  <a:schemeClr val="accent6">
                    <a:lumMod val="75000"/>
                  </a:schemeClr>
                </a:solidFill>
              </a:rPr>
              <a:t>Quinze anys de reclusió temporal</a:t>
            </a:r>
            <a:endParaRPr lang="es-ES" sz="6400" dirty="0">
              <a:solidFill>
                <a:schemeClr val="accent6">
                  <a:lumMod val="75000"/>
                </a:schemeClr>
              </a:solidFill>
            </a:endParaRPr>
          </a:p>
          <a:p>
            <a:pPr>
              <a:buNone/>
            </a:pPr>
            <a:r>
              <a:rPr lang="ca-ES" sz="6400" dirty="0" smtClean="0"/>
              <a:t>	8. </a:t>
            </a:r>
            <a:r>
              <a:rPr lang="ca-ES" sz="6400" dirty="0"/>
              <a:t>Joaquim </a:t>
            </a:r>
            <a:r>
              <a:rPr lang="ca-ES" sz="6400" dirty="0" err="1"/>
              <a:t>Casaponsa</a:t>
            </a:r>
            <a:r>
              <a:rPr lang="ca-ES" sz="6400" dirty="0"/>
              <a:t> Roura, 46 anys, nascut Sant Llorenç de la Muga		</a:t>
            </a:r>
            <a:endParaRPr lang="ca-ES" sz="6400" dirty="0" smtClean="0"/>
          </a:p>
          <a:p>
            <a:pPr>
              <a:buNone/>
            </a:pPr>
            <a:r>
              <a:rPr lang="ca-ES" sz="6400" dirty="0"/>
              <a:t>	</a:t>
            </a:r>
            <a:r>
              <a:rPr lang="ca-ES" sz="6400" dirty="0" smtClean="0"/>
              <a:t>9. </a:t>
            </a:r>
            <a:r>
              <a:rPr lang="ca-ES" sz="6400" dirty="0"/>
              <a:t>Joan </a:t>
            </a:r>
            <a:r>
              <a:rPr lang="ca-ES" sz="6400" dirty="0" err="1"/>
              <a:t>Máñez</a:t>
            </a:r>
            <a:r>
              <a:rPr lang="ca-ES" sz="6400" dirty="0"/>
              <a:t> Tafalla, 27 anys, nascut Tremp (Lleida)			</a:t>
            </a:r>
            <a:endParaRPr lang="ca-ES" sz="6400" dirty="0" smtClean="0"/>
          </a:p>
          <a:p>
            <a:pPr>
              <a:buNone/>
            </a:pPr>
            <a:r>
              <a:rPr lang="ca-ES" sz="6400" dirty="0"/>
              <a:t>	</a:t>
            </a:r>
            <a:r>
              <a:rPr lang="ca-ES" sz="6400" dirty="0" smtClean="0"/>
              <a:t>10. </a:t>
            </a:r>
            <a:r>
              <a:rPr lang="ca-ES" sz="6400" dirty="0"/>
              <a:t>Joan Mercader </a:t>
            </a:r>
            <a:r>
              <a:rPr lang="ca-ES" sz="6400" dirty="0" err="1"/>
              <a:t>Sibina</a:t>
            </a:r>
            <a:r>
              <a:rPr lang="ca-ES" sz="6400" dirty="0"/>
              <a:t>, 44 anys, nascut </a:t>
            </a:r>
            <a:r>
              <a:rPr lang="ca-ES" sz="6400" dirty="0" smtClean="0"/>
              <a:t>la </a:t>
            </a:r>
            <a:r>
              <a:rPr lang="ca-ES" sz="6400" dirty="0" err="1" smtClean="0"/>
              <a:t>Batllòria</a:t>
            </a:r>
            <a:r>
              <a:rPr lang="ca-ES" sz="6400" dirty="0"/>
              <a:t> </a:t>
            </a:r>
            <a:r>
              <a:rPr lang="ca-ES" sz="6400" dirty="0" smtClean="0"/>
              <a:t>(Sant Celoni)</a:t>
            </a:r>
            <a:r>
              <a:rPr lang="ca-ES" sz="6400" dirty="0"/>
              <a:t>	</a:t>
            </a:r>
            <a:endParaRPr lang="ca-ES" sz="6400" dirty="0" smtClean="0"/>
          </a:p>
          <a:p>
            <a:pPr>
              <a:buNone/>
            </a:pPr>
            <a:r>
              <a:rPr lang="ca-ES" sz="6400" dirty="0"/>
              <a:t>	</a:t>
            </a:r>
            <a:r>
              <a:rPr lang="ca-ES" sz="6400" dirty="0" smtClean="0"/>
              <a:t>11. </a:t>
            </a:r>
            <a:r>
              <a:rPr lang="ca-ES" sz="6400" dirty="0"/>
              <a:t>Josep </a:t>
            </a:r>
            <a:r>
              <a:rPr lang="ca-ES" sz="6400" dirty="0" err="1"/>
              <a:t>Puigdefàbregas</a:t>
            </a:r>
            <a:r>
              <a:rPr lang="ca-ES" sz="6400" dirty="0"/>
              <a:t> Costa, 37anys, nascut </a:t>
            </a:r>
            <a:r>
              <a:rPr lang="ca-ES" sz="6400" dirty="0" smtClean="0"/>
              <a:t>la </a:t>
            </a:r>
            <a:r>
              <a:rPr lang="ca-ES" sz="6400" dirty="0" err="1" smtClean="0"/>
              <a:t>Batllòria</a:t>
            </a:r>
            <a:r>
              <a:rPr lang="ca-ES" sz="6400" dirty="0" smtClean="0"/>
              <a:t> Sant Celoni)</a:t>
            </a:r>
            <a:r>
              <a:rPr lang="ca-ES" sz="6400" dirty="0"/>
              <a:t>		</a:t>
            </a:r>
            <a:endParaRPr lang="ca-ES" sz="6400" dirty="0" smtClean="0"/>
          </a:p>
          <a:p>
            <a:pPr>
              <a:buNone/>
            </a:pPr>
            <a:r>
              <a:rPr lang="ca-ES" sz="6400" dirty="0"/>
              <a:t>	</a:t>
            </a:r>
            <a:r>
              <a:rPr lang="ca-ES" sz="6400" dirty="0" smtClean="0"/>
              <a:t>12. </a:t>
            </a:r>
            <a:r>
              <a:rPr lang="ca-ES" sz="6400" dirty="0"/>
              <a:t>Josep </a:t>
            </a:r>
            <a:r>
              <a:rPr lang="ca-ES" sz="6400" dirty="0" err="1"/>
              <a:t>Tarradas</a:t>
            </a:r>
            <a:r>
              <a:rPr lang="ca-ES" sz="6400" dirty="0"/>
              <a:t> </a:t>
            </a:r>
            <a:r>
              <a:rPr lang="ca-ES" sz="6400" dirty="0" err="1"/>
              <a:t>Puigdefàbregas</a:t>
            </a:r>
            <a:r>
              <a:rPr lang="ca-ES" sz="6400" dirty="0"/>
              <a:t>, 65 anys, nascut </a:t>
            </a:r>
            <a:r>
              <a:rPr lang="ca-ES" sz="6400" dirty="0" smtClean="0"/>
              <a:t>la </a:t>
            </a:r>
            <a:r>
              <a:rPr lang="ca-ES" sz="6400" dirty="0" err="1" smtClean="0"/>
              <a:t>Batllòria</a:t>
            </a:r>
            <a:r>
              <a:rPr lang="ca-ES" sz="6400" dirty="0" smtClean="0"/>
              <a:t> (Sant Celoni)</a:t>
            </a:r>
          </a:p>
          <a:p>
            <a:r>
              <a:rPr lang="ca-ES" sz="6400" b="1" dirty="0">
                <a:solidFill>
                  <a:schemeClr val="accent6">
                    <a:lumMod val="75000"/>
                  </a:schemeClr>
                </a:solidFill>
              </a:rPr>
              <a:t>Catorze anys de reclusió temporal</a:t>
            </a:r>
            <a:r>
              <a:rPr lang="ca-ES" sz="6400" b="1" dirty="0"/>
              <a:t>				</a:t>
            </a:r>
            <a:endParaRPr lang="es-ES" sz="6400" dirty="0"/>
          </a:p>
          <a:p>
            <a:pPr>
              <a:buNone/>
            </a:pPr>
            <a:r>
              <a:rPr lang="ca-ES" sz="6400" dirty="0" smtClean="0"/>
              <a:t>	13. </a:t>
            </a:r>
            <a:r>
              <a:rPr lang="ca-ES" sz="6400" dirty="0"/>
              <a:t>Genís Pedro </a:t>
            </a:r>
            <a:r>
              <a:rPr lang="ca-ES" sz="6400" dirty="0" err="1"/>
              <a:t>Puituví</a:t>
            </a:r>
            <a:r>
              <a:rPr lang="ca-ES" sz="6400" dirty="0"/>
              <a:t>, 35 anys, nascut Sant Celoni. Indultat </a:t>
            </a:r>
            <a:r>
              <a:rPr lang="ca-ES" sz="6400" dirty="0" smtClean="0"/>
              <a:t>1943</a:t>
            </a:r>
          </a:p>
          <a:p>
            <a:r>
              <a:rPr lang="ca-ES" sz="6400" b="1" dirty="0" smtClean="0">
                <a:solidFill>
                  <a:schemeClr val="accent6">
                    <a:lumMod val="75000"/>
                  </a:schemeClr>
                </a:solidFill>
              </a:rPr>
              <a:t>Catorze anys i vuit mesos de reclusió temporal</a:t>
            </a:r>
          </a:p>
          <a:p>
            <a:pPr>
              <a:buNone/>
            </a:pPr>
            <a:r>
              <a:rPr lang="ca-ES" sz="6400" dirty="0"/>
              <a:t>	</a:t>
            </a:r>
            <a:r>
              <a:rPr lang="ca-ES" sz="6400" dirty="0" smtClean="0"/>
              <a:t>14. Josep Ferrer Mendoza, 36 anys, nascut a Girona</a:t>
            </a:r>
            <a:endParaRPr lang="es-ES" sz="6400" dirty="0"/>
          </a:p>
          <a:p>
            <a:pPr>
              <a:buNone/>
            </a:pPr>
            <a:endParaRPr lang="es-ES" sz="6400" dirty="0"/>
          </a:p>
          <a:p>
            <a:endParaRPr lang="ca-E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2852"/>
            <a:ext cx="8186766" cy="642942"/>
          </a:xfrm>
        </p:spPr>
        <p:txBody>
          <a:bodyPr>
            <a:normAutofit/>
          </a:bodyPr>
          <a:lstStyle/>
          <a:p>
            <a:r>
              <a:rPr lang="ca-ES" sz="3200" b="1" dirty="0" err="1" smtClean="0">
                <a:solidFill>
                  <a:srgbClr val="FF0000"/>
                </a:solidFill>
              </a:rPr>
              <a:t>Celonins</a:t>
            </a:r>
            <a:r>
              <a:rPr lang="ca-ES" sz="3200" b="1" dirty="0" smtClean="0">
                <a:solidFill>
                  <a:srgbClr val="FF0000"/>
                </a:solidFill>
              </a:rPr>
              <a:t> empresonats. Consells de Guerra</a:t>
            </a:r>
            <a:endParaRPr lang="ca-ES" sz="3200" b="1" dirty="0">
              <a:solidFill>
                <a:srgbClr val="FF0000"/>
              </a:solidFill>
            </a:endParaRPr>
          </a:p>
        </p:txBody>
      </p:sp>
      <p:sp>
        <p:nvSpPr>
          <p:cNvPr id="3" name="2 Marcador de contenido"/>
          <p:cNvSpPr>
            <a:spLocks noGrp="1"/>
          </p:cNvSpPr>
          <p:nvPr>
            <p:ph idx="1"/>
          </p:nvPr>
        </p:nvSpPr>
        <p:spPr>
          <a:xfrm>
            <a:off x="642910" y="785794"/>
            <a:ext cx="8358246" cy="5786478"/>
          </a:xfrm>
        </p:spPr>
        <p:txBody>
          <a:bodyPr>
            <a:noAutofit/>
          </a:bodyPr>
          <a:lstStyle/>
          <a:p>
            <a:r>
              <a:rPr lang="ca-ES" sz="1600" b="1" dirty="0">
                <a:solidFill>
                  <a:schemeClr val="accent6">
                    <a:lumMod val="75000"/>
                  </a:schemeClr>
                </a:solidFill>
              </a:rPr>
              <a:t>Dotze anys i un dia de reclusió temporal</a:t>
            </a:r>
            <a:endParaRPr lang="es-ES" sz="1600" dirty="0">
              <a:solidFill>
                <a:schemeClr val="accent6">
                  <a:lumMod val="75000"/>
                </a:schemeClr>
              </a:solidFill>
            </a:endParaRPr>
          </a:p>
          <a:p>
            <a:pPr>
              <a:buNone/>
            </a:pPr>
            <a:r>
              <a:rPr lang="ca-ES" sz="1600" dirty="0" smtClean="0"/>
              <a:t>	15. </a:t>
            </a:r>
            <a:r>
              <a:rPr lang="ca-ES" sz="1600" dirty="0"/>
              <a:t>Jaume </a:t>
            </a:r>
            <a:r>
              <a:rPr lang="ca-ES" sz="1600" dirty="0" err="1"/>
              <a:t>León</a:t>
            </a:r>
            <a:r>
              <a:rPr lang="ca-ES" sz="1600" dirty="0"/>
              <a:t> Valls, 34 anys, nascut </a:t>
            </a:r>
            <a:r>
              <a:rPr lang="ca-ES" sz="1600" dirty="0" smtClean="0"/>
              <a:t>la </a:t>
            </a:r>
            <a:r>
              <a:rPr lang="ca-ES" sz="1600" dirty="0" err="1" smtClean="0"/>
              <a:t>Batllòria</a:t>
            </a:r>
            <a:r>
              <a:rPr lang="ca-ES" sz="1600" dirty="0" smtClean="0"/>
              <a:t> (Sant Celoni). Sobreseïment </a:t>
            </a:r>
            <a:r>
              <a:rPr lang="ca-ES" sz="1600" dirty="0"/>
              <a:t>(1940</a:t>
            </a:r>
            <a:r>
              <a:rPr lang="ca-ES" sz="1600" dirty="0" smtClean="0"/>
              <a:t>)</a:t>
            </a:r>
          </a:p>
          <a:p>
            <a:pPr>
              <a:buNone/>
            </a:pPr>
            <a:r>
              <a:rPr lang="ca-ES" sz="1600" dirty="0"/>
              <a:t>	</a:t>
            </a:r>
            <a:r>
              <a:rPr lang="ca-ES" sz="1600" dirty="0" smtClean="0"/>
              <a:t>16. </a:t>
            </a:r>
            <a:r>
              <a:rPr lang="ca-ES" sz="1600" dirty="0"/>
              <a:t>Martí </a:t>
            </a:r>
            <a:r>
              <a:rPr lang="ca-ES" sz="1600" dirty="0" err="1"/>
              <a:t>Martí</a:t>
            </a:r>
            <a:r>
              <a:rPr lang="ca-ES" sz="1600" dirty="0"/>
              <a:t> Justa, 34 anys, nascut Fogars Montclús. </a:t>
            </a:r>
            <a:r>
              <a:rPr lang="ca-ES" sz="1200" dirty="0"/>
              <a:t>Commutació: sis mesos i un </a:t>
            </a:r>
            <a:r>
              <a:rPr lang="ca-ES" sz="1200" dirty="0" smtClean="0"/>
              <a:t>dia </a:t>
            </a:r>
            <a:r>
              <a:rPr lang="ca-ES" sz="1200" dirty="0"/>
              <a:t>presó </a:t>
            </a:r>
            <a:r>
              <a:rPr lang="ca-ES" sz="1200" dirty="0" smtClean="0"/>
              <a:t>m</a:t>
            </a:r>
            <a:endParaRPr lang="ca-ES" sz="1600" dirty="0"/>
          </a:p>
          <a:p>
            <a:pPr>
              <a:buNone/>
            </a:pPr>
            <a:r>
              <a:rPr lang="ca-ES" sz="1600" dirty="0" smtClean="0"/>
              <a:t>	17. </a:t>
            </a:r>
            <a:r>
              <a:rPr lang="ca-ES" sz="1600" dirty="0"/>
              <a:t>Juan Martínez Miranda, 42 anys, nascut </a:t>
            </a:r>
            <a:r>
              <a:rPr lang="ca-ES" sz="1600" dirty="0" err="1"/>
              <a:t>Senés</a:t>
            </a:r>
            <a:r>
              <a:rPr lang="ca-ES" sz="1600" dirty="0"/>
              <a:t> (Almería). </a:t>
            </a:r>
            <a:r>
              <a:rPr lang="ca-ES" sz="1200" dirty="0"/>
              <a:t>Commutació: sis anys </a:t>
            </a:r>
            <a:r>
              <a:rPr lang="ca-ES" sz="1200" dirty="0" smtClean="0"/>
              <a:t>presó menor</a:t>
            </a:r>
          </a:p>
          <a:p>
            <a:pPr>
              <a:buNone/>
            </a:pPr>
            <a:r>
              <a:rPr lang="ca-ES" sz="1600" dirty="0"/>
              <a:t>	</a:t>
            </a:r>
            <a:r>
              <a:rPr lang="ca-ES" sz="1600" dirty="0" smtClean="0"/>
              <a:t>18. </a:t>
            </a:r>
            <a:r>
              <a:rPr lang="ca-ES" sz="1600" dirty="0"/>
              <a:t>Jaume Massagué Platja, 35 anys, </a:t>
            </a:r>
            <a:r>
              <a:rPr lang="ca-ES" sz="1600" dirty="0" smtClean="0"/>
              <a:t>Sant </a:t>
            </a:r>
            <a:r>
              <a:rPr lang="ca-ES" sz="1600" dirty="0"/>
              <a:t>Celoni				</a:t>
            </a:r>
            <a:endParaRPr lang="ca-ES" sz="1600" dirty="0" smtClean="0"/>
          </a:p>
          <a:p>
            <a:pPr>
              <a:buNone/>
            </a:pPr>
            <a:r>
              <a:rPr lang="ca-ES" sz="1600" dirty="0"/>
              <a:t>	</a:t>
            </a:r>
            <a:r>
              <a:rPr lang="ca-ES" sz="1600" dirty="0" smtClean="0"/>
              <a:t>19. </a:t>
            </a:r>
            <a:r>
              <a:rPr lang="ca-ES" sz="1600" dirty="0"/>
              <a:t>Josep Prat Cullell, 36 anys, </a:t>
            </a:r>
            <a:r>
              <a:rPr lang="ca-ES" sz="1600" dirty="0" smtClean="0"/>
              <a:t>Sant </a:t>
            </a:r>
            <a:r>
              <a:rPr lang="ca-ES" sz="1600" dirty="0"/>
              <a:t>Celoni	</a:t>
            </a:r>
            <a:endParaRPr lang="ca-ES" sz="1600" dirty="0" smtClean="0"/>
          </a:p>
          <a:p>
            <a:pPr>
              <a:buNone/>
            </a:pPr>
            <a:r>
              <a:rPr lang="ca-ES" sz="1600" dirty="0" smtClean="0"/>
              <a:t>	20. Francesc </a:t>
            </a:r>
            <a:r>
              <a:rPr lang="ca-ES" sz="1600" dirty="0" err="1" smtClean="0"/>
              <a:t>Pujolràs</a:t>
            </a:r>
            <a:r>
              <a:rPr lang="ca-ES" sz="1600" dirty="0" smtClean="0"/>
              <a:t> Rovira, 39 anys, nascut Riudarenes (la Selva</a:t>
            </a:r>
            <a:r>
              <a:rPr lang="ca-ES" sz="1050" dirty="0" smtClean="0"/>
              <a:t>). Commutació: Deu anys de presó m</a:t>
            </a:r>
            <a:endParaRPr lang="ca-ES" sz="1600" dirty="0"/>
          </a:p>
          <a:p>
            <a:pPr>
              <a:buNone/>
            </a:pPr>
            <a:r>
              <a:rPr lang="ca-ES" sz="1600" dirty="0" smtClean="0"/>
              <a:t>	21. </a:t>
            </a:r>
            <a:r>
              <a:rPr lang="ca-ES" sz="1600" dirty="0"/>
              <a:t>Àngel Roca </a:t>
            </a:r>
            <a:r>
              <a:rPr lang="ca-ES" sz="1600" dirty="0" err="1"/>
              <a:t>Muntasell</a:t>
            </a:r>
            <a:r>
              <a:rPr lang="ca-ES" sz="1600" dirty="0"/>
              <a:t>, 33 anys, </a:t>
            </a:r>
            <a:r>
              <a:rPr lang="ca-ES" sz="1600" dirty="0" smtClean="0"/>
              <a:t>nascut </a:t>
            </a:r>
            <a:r>
              <a:rPr lang="ca-ES" sz="1600" dirty="0"/>
              <a:t>Llinars Vallès			</a:t>
            </a:r>
            <a:endParaRPr lang="ca-ES" sz="1600" dirty="0" smtClean="0"/>
          </a:p>
          <a:p>
            <a:pPr>
              <a:buNone/>
            </a:pPr>
            <a:r>
              <a:rPr lang="ca-ES" sz="1600" dirty="0"/>
              <a:t>	</a:t>
            </a:r>
            <a:r>
              <a:rPr lang="ca-ES" sz="1600" dirty="0" smtClean="0"/>
              <a:t>22. </a:t>
            </a:r>
            <a:r>
              <a:rPr lang="ca-ES" sz="1600" dirty="0"/>
              <a:t>Joan Roca </a:t>
            </a:r>
            <a:r>
              <a:rPr lang="ca-ES" sz="1600" dirty="0" err="1"/>
              <a:t>Muntasell</a:t>
            </a:r>
            <a:r>
              <a:rPr lang="ca-ES" sz="1600" dirty="0"/>
              <a:t>, 42 anys, S</a:t>
            </a:r>
            <a:r>
              <a:rPr lang="ca-ES" sz="1600" dirty="0" smtClean="0"/>
              <a:t>ant </a:t>
            </a:r>
            <a:r>
              <a:rPr lang="ca-ES" sz="1600" dirty="0"/>
              <a:t>Celoni. </a:t>
            </a:r>
            <a:r>
              <a:rPr lang="ca-ES" sz="1200" dirty="0"/>
              <a:t>Commutació: sis anys i un dia </a:t>
            </a:r>
            <a:r>
              <a:rPr lang="ca-ES" sz="1200" dirty="0" smtClean="0"/>
              <a:t>reclusió temporal</a:t>
            </a:r>
          </a:p>
          <a:p>
            <a:pPr>
              <a:buNone/>
            </a:pPr>
            <a:r>
              <a:rPr lang="ca-ES" sz="1600" dirty="0"/>
              <a:t>	</a:t>
            </a:r>
            <a:r>
              <a:rPr lang="ca-ES" sz="1600" dirty="0" smtClean="0"/>
              <a:t>23. </a:t>
            </a:r>
            <a:r>
              <a:rPr lang="ca-ES" sz="1600" dirty="0"/>
              <a:t>Esteve Santamaria Vila, 45 anys, </a:t>
            </a:r>
            <a:r>
              <a:rPr lang="ca-ES" sz="1600" dirty="0" smtClean="0"/>
              <a:t>Sant </a:t>
            </a:r>
            <a:r>
              <a:rPr lang="ca-ES" sz="1600" dirty="0"/>
              <a:t>Celoni, </a:t>
            </a:r>
            <a:r>
              <a:rPr lang="ca-ES" sz="1200" dirty="0" smtClean="0"/>
              <a:t>Commutació: </a:t>
            </a:r>
            <a:r>
              <a:rPr lang="ca-ES" sz="1200" dirty="0"/>
              <a:t>sis anys i un </a:t>
            </a:r>
            <a:r>
              <a:rPr lang="ca-ES" sz="1200" dirty="0" smtClean="0"/>
              <a:t>dia reclusió temporal</a:t>
            </a:r>
          </a:p>
          <a:p>
            <a:pPr>
              <a:buNone/>
            </a:pPr>
            <a:r>
              <a:rPr lang="ca-ES" sz="1600" dirty="0"/>
              <a:t>	</a:t>
            </a:r>
            <a:r>
              <a:rPr lang="ca-ES" sz="1600" dirty="0" smtClean="0"/>
              <a:t>24. </a:t>
            </a:r>
            <a:r>
              <a:rPr lang="ca-ES" sz="1600" dirty="0"/>
              <a:t>Francesc Ventura Cirera, 50 anys, </a:t>
            </a:r>
            <a:r>
              <a:rPr lang="ca-ES" sz="1600" dirty="0" smtClean="0"/>
              <a:t>Sant </a:t>
            </a:r>
            <a:r>
              <a:rPr lang="ca-ES" sz="1600" dirty="0"/>
              <a:t>Celoni				</a:t>
            </a:r>
            <a:endParaRPr lang="ca-ES" sz="1600" dirty="0" smtClean="0"/>
          </a:p>
          <a:p>
            <a:pPr>
              <a:buNone/>
            </a:pPr>
            <a:r>
              <a:rPr lang="ca-ES" sz="1600" dirty="0"/>
              <a:t>	</a:t>
            </a:r>
            <a:r>
              <a:rPr lang="ca-ES" sz="1600" dirty="0" smtClean="0"/>
              <a:t>25.  </a:t>
            </a:r>
            <a:r>
              <a:rPr lang="ca-ES" sz="1600" dirty="0"/>
              <a:t>Josep Vives </a:t>
            </a:r>
            <a:r>
              <a:rPr lang="ca-ES" sz="1600" dirty="0" err="1"/>
              <a:t>Ginestà</a:t>
            </a:r>
            <a:r>
              <a:rPr lang="ca-ES" sz="1600" dirty="0"/>
              <a:t>, 22 anys, </a:t>
            </a:r>
            <a:r>
              <a:rPr lang="ca-ES" sz="1600" dirty="0" smtClean="0"/>
              <a:t>Sant </a:t>
            </a:r>
            <a:r>
              <a:rPr lang="ca-ES" sz="1600" dirty="0"/>
              <a:t>Celoni. </a:t>
            </a:r>
            <a:r>
              <a:rPr lang="ca-ES" sz="1600" dirty="0" smtClean="0"/>
              <a:t>Sobreseïment</a:t>
            </a:r>
          </a:p>
          <a:p>
            <a:r>
              <a:rPr lang="ca-ES" sz="1600" b="1" dirty="0" smtClean="0">
                <a:solidFill>
                  <a:schemeClr val="accent6">
                    <a:lumMod val="75000"/>
                  </a:schemeClr>
                </a:solidFill>
              </a:rPr>
              <a:t>Dotze anys de reclusió temporal</a:t>
            </a:r>
            <a:endParaRPr lang="es-ES" sz="1600" dirty="0" smtClean="0">
              <a:solidFill>
                <a:schemeClr val="accent6">
                  <a:lumMod val="75000"/>
                </a:schemeClr>
              </a:solidFill>
            </a:endParaRPr>
          </a:p>
          <a:p>
            <a:pPr>
              <a:buNone/>
            </a:pPr>
            <a:r>
              <a:rPr lang="es-ES" sz="1600" dirty="0" smtClean="0">
                <a:solidFill>
                  <a:schemeClr val="accent6">
                    <a:lumMod val="75000"/>
                  </a:schemeClr>
                </a:solidFill>
              </a:rPr>
              <a:t>	</a:t>
            </a:r>
            <a:r>
              <a:rPr lang="ca-ES" sz="1600" dirty="0" smtClean="0"/>
              <a:t>26. Miquel Martí Vives, 21 anys, nascut la Roca del Vallès</a:t>
            </a:r>
            <a:endParaRPr lang="ca-ES" sz="1600" b="1" dirty="0">
              <a:solidFill>
                <a:schemeClr val="accent6">
                  <a:lumMod val="75000"/>
                </a:schemeClr>
              </a:solidFill>
            </a:endParaRPr>
          </a:p>
          <a:p>
            <a:r>
              <a:rPr lang="ca-ES" sz="1600" b="1" dirty="0">
                <a:solidFill>
                  <a:schemeClr val="accent6">
                    <a:lumMod val="75000"/>
                  </a:schemeClr>
                </a:solidFill>
              </a:rPr>
              <a:t>S</a:t>
            </a:r>
            <a:r>
              <a:rPr lang="ca-ES" sz="1600" b="1" dirty="0" smtClean="0">
                <a:solidFill>
                  <a:schemeClr val="accent6">
                    <a:lumMod val="75000"/>
                  </a:schemeClr>
                </a:solidFill>
              </a:rPr>
              <a:t>is </a:t>
            </a:r>
            <a:r>
              <a:rPr lang="ca-ES" sz="1600" b="1" dirty="0">
                <a:solidFill>
                  <a:schemeClr val="accent6">
                    <a:lumMod val="75000"/>
                  </a:schemeClr>
                </a:solidFill>
              </a:rPr>
              <a:t>anys i un dia de presó major	</a:t>
            </a:r>
            <a:endParaRPr lang="es-ES" sz="1600" dirty="0">
              <a:solidFill>
                <a:schemeClr val="accent6">
                  <a:lumMod val="75000"/>
                </a:schemeClr>
              </a:solidFill>
            </a:endParaRPr>
          </a:p>
          <a:p>
            <a:pPr>
              <a:buNone/>
            </a:pPr>
            <a:r>
              <a:rPr lang="ca-ES" sz="1600" dirty="0" smtClean="0"/>
              <a:t>	27. </a:t>
            </a:r>
            <a:r>
              <a:rPr lang="ca-ES" sz="1600" dirty="0"/>
              <a:t>Lluís Farrés Bes, 30 anys, </a:t>
            </a:r>
            <a:r>
              <a:rPr lang="ca-ES" sz="1600" dirty="0" smtClean="0"/>
              <a:t>Sant </a:t>
            </a:r>
            <a:r>
              <a:rPr lang="ca-ES" sz="1600" dirty="0"/>
              <a:t>Celoni				</a:t>
            </a:r>
            <a:endParaRPr lang="ca-ES" sz="1600" dirty="0" smtClean="0"/>
          </a:p>
          <a:p>
            <a:pPr>
              <a:buNone/>
            </a:pPr>
            <a:r>
              <a:rPr lang="ca-ES" sz="1600" dirty="0"/>
              <a:t>	</a:t>
            </a:r>
            <a:r>
              <a:rPr lang="ca-ES" sz="1600" dirty="0" smtClean="0"/>
              <a:t>28. </a:t>
            </a:r>
            <a:r>
              <a:rPr lang="ca-ES" sz="1600" dirty="0"/>
              <a:t>Antoni Recasens </a:t>
            </a:r>
            <a:r>
              <a:rPr lang="ca-ES" sz="1600" dirty="0" err="1"/>
              <a:t>Ribalaiga</a:t>
            </a:r>
            <a:r>
              <a:rPr lang="ca-ES" sz="1600" dirty="0"/>
              <a:t>, 50 anys, </a:t>
            </a:r>
            <a:r>
              <a:rPr lang="ca-ES" sz="1600" dirty="0" smtClean="0"/>
              <a:t>Sant Celoni</a:t>
            </a:r>
            <a:r>
              <a:rPr lang="ca-ES" sz="1600" dirty="0"/>
              <a:t>	</a:t>
            </a:r>
            <a:endParaRPr lang="ca-ES" sz="1600" dirty="0" smtClean="0"/>
          </a:p>
          <a:p>
            <a:pPr>
              <a:buNone/>
            </a:pPr>
            <a:r>
              <a:rPr lang="ca-ES" sz="1600" dirty="0" smtClean="0"/>
              <a:t>	29. Enric Roqueta Dalmau, 29 anys, nascut Sant Feliu Guíxols </a:t>
            </a:r>
            <a:r>
              <a:rPr lang="ca-ES" sz="1600" dirty="0"/>
              <a:t>		</a:t>
            </a:r>
            <a:endParaRPr lang="es-ES" sz="1600" dirty="0"/>
          </a:p>
          <a:p>
            <a:r>
              <a:rPr lang="ca-ES" sz="1600" b="1" dirty="0">
                <a:solidFill>
                  <a:schemeClr val="accent6">
                    <a:lumMod val="75000"/>
                  </a:schemeClr>
                </a:solidFill>
              </a:rPr>
              <a:t>Tres anys de presó correccional</a:t>
            </a:r>
            <a:endParaRPr lang="es-ES" sz="1600" dirty="0">
              <a:solidFill>
                <a:schemeClr val="accent6">
                  <a:lumMod val="75000"/>
                </a:schemeClr>
              </a:solidFill>
            </a:endParaRPr>
          </a:p>
          <a:p>
            <a:pPr>
              <a:buNone/>
            </a:pPr>
            <a:r>
              <a:rPr lang="ca-ES" sz="1600" dirty="0" smtClean="0"/>
              <a:t>	30. </a:t>
            </a:r>
            <a:r>
              <a:rPr lang="ca-ES" sz="1600" dirty="0"/>
              <a:t>Lluis Bota Serrat, 32 anys, nascut Tortellà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Morts per la repressió franquista</a:t>
            </a:r>
            <a:endParaRPr lang="ca-ES" sz="3200" b="1" dirty="0">
              <a:solidFill>
                <a:srgbClr val="FF0000"/>
              </a:solidFill>
            </a:endParaRPr>
          </a:p>
        </p:txBody>
      </p:sp>
      <p:sp>
        <p:nvSpPr>
          <p:cNvPr id="3" name="2 Marcador de contenido"/>
          <p:cNvSpPr>
            <a:spLocks noGrp="1"/>
          </p:cNvSpPr>
          <p:nvPr>
            <p:ph idx="1"/>
          </p:nvPr>
        </p:nvSpPr>
        <p:spPr>
          <a:xfrm>
            <a:off x="3857620" y="2000240"/>
            <a:ext cx="4643470" cy="4214842"/>
          </a:xfrm>
        </p:spPr>
        <p:txBody>
          <a:bodyPr>
            <a:normAutofit/>
          </a:bodyPr>
          <a:lstStyle/>
          <a:p>
            <a:r>
              <a:rPr lang="ca-ES" sz="2200" b="1" dirty="0" smtClean="0"/>
              <a:t>Alfonso Fernández Luque</a:t>
            </a:r>
            <a:r>
              <a:rPr lang="ca-ES" sz="2200" dirty="0" smtClean="0"/>
              <a:t>, de 36 anys, nascut a Roquetas de Mar (Almeria). </a:t>
            </a:r>
          </a:p>
          <a:p>
            <a:pPr>
              <a:buNone/>
            </a:pPr>
            <a:r>
              <a:rPr lang="ca-ES" sz="2200" dirty="0" smtClean="0"/>
              <a:t>	Havia estat carrabiner a Sant Celoni, simpatitzant d’esquerres</a:t>
            </a:r>
          </a:p>
          <a:p>
            <a:pPr>
              <a:buNone/>
            </a:pPr>
            <a:r>
              <a:rPr lang="ca-ES" sz="2200" dirty="0" smtClean="0"/>
              <a:t>	També el coneixien com </a:t>
            </a:r>
            <a:r>
              <a:rPr lang="ca-ES" sz="2200" i="1" dirty="0" smtClean="0"/>
              <a:t>en </a:t>
            </a:r>
            <a:r>
              <a:rPr lang="ca-ES" sz="2200" i="1" dirty="0" err="1" smtClean="0"/>
              <a:t>Peinado</a:t>
            </a:r>
            <a:r>
              <a:rPr lang="ca-ES" sz="2200" dirty="0" smtClean="0"/>
              <a:t>, perquè estava casat amb la Maria </a:t>
            </a:r>
            <a:r>
              <a:rPr lang="ca-ES" sz="2200" dirty="0" err="1" smtClean="0"/>
              <a:t>Peinado</a:t>
            </a:r>
            <a:r>
              <a:rPr lang="ca-ES" sz="2200" dirty="0" smtClean="0"/>
              <a:t> Luque</a:t>
            </a:r>
          </a:p>
          <a:p>
            <a:pPr>
              <a:buNone/>
            </a:pPr>
            <a:r>
              <a:rPr lang="ca-ES" sz="2200" dirty="0" smtClean="0"/>
              <a:t>	Ajusticiat al Camp de la Bota, 1 abril 1940</a:t>
            </a:r>
          </a:p>
          <a:p>
            <a:pPr>
              <a:buNone/>
            </a:pPr>
            <a:endParaRPr lang="ca-ES" dirty="0" smtClean="0"/>
          </a:p>
          <a:p>
            <a:pPr>
              <a:buNone/>
            </a:pPr>
            <a:endParaRPr lang="ca-ES" dirty="0"/>
          </a:p>
        </p:txBody>
      </p:sp>
      <p:pic>
        <p:nvPicPr>
          <p:cNvPr id="4" name="3 Marcador de contenido" descr="Peinado1.jpg"/>
          <p:cNvPicPr>
            <a:picLocks noChangeAspect="1"/>
          </p:cNvPicPr>
          <p:nvPr/>
        </p:nvPicPr>
        <p:blipFill>
          <a:blip r:embed="rId2" cstate="print"/>
          <a:srcRect l="14355" t="3661" r="2388" b="15787"/>
          <a:stretch>
            <a:fillRect/>
          </a:stretch>
        </p:blipFill>
        <p:spPr>
          <a:xfrm>
            <a:off x="571472" y="1571612"/>
            <a:ext cx="3071834" cy="466071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Morts per la repressió franquista</a:t>
            </a:r>
            <a:endParaRPr lang="ca-ES" sz="3200" dirty="0"/>
          </a:p>
        </p:txBody>
      </p:sp>
      <p:sp>
        <p:nvSpPr>
          <p:cNvPr id="6" name="5 Marcador de contenido"/>
          <p:cNvSpPr>
            <a:spLocks noGrp="1"/>
          </p:cNvSpPr>
          <p:nvPr>
            <p:ph idx="1"/>
          </p:nvPr>
        </p:nvSpPr>
        <p:spPr/>
        <p:txBody>
          <a:bodyPr>
            <a:normAutofit/>
          </a:bodyPr>
          <a:lstStyle/>
          <a:p>
            <a:r>
              <a:rPr lang="ca-ES" sz="2400" b="1" dirty="0" smtClean="0"/>
              <a:t>Joan </a:t>
            </a:r>
            <a:r>
              <a:rPr lang="ca-ES" sz="2400" b="1" dirty="0" err="1" smtClean="0"/>
              <a:t>Grané</a:t>
            </a:r>
            <a:r>
              <a:rPr lang="ca-ES" sz="2400" b="1" dirty="0" smtClean="0"/>
              <a:t> </a:t>
            </a:r>
            <a:r>
              <a:rPr lang="ca-ES" sz="2400" b="1" dirty="0" err="1" smtClean="0"/>
              <a:t>Perarriera</a:t>
            </a:r>
            <a:r>
              <a:rPr lang="ca-ES" sz="2400" dirty="0" smtClean="0"/>
              <a:t>, de 40 anys, nascut a Barcelona.</a:t>
            </a:r>
          </a:p>
          <a:p>
            <a:pPr>
              <a:buNone/>
            </a:pPr>
            <a:r>
              <a:rPr lang="ca-ES" sz="2400" dirty="0" smtClean="0"/>
              <a:t>	Havia estat manobre a Sant Celoni, i nomenat vigilant municipal el 3 novembre 1937, amb Lluís </a:t>
            </a:r>
            <a:r>
              <a:rPr lang="ca-ES" sz="2400" dirty="0" err="1" smtClean="0"/>
              <a:t>Ibern</a:t>
            </a:r>
            <a:r>
              <a:rPr lang="ca-ES" sz="2400" dirty="0" smtClean="0"/>
              <a:t> Codina, Antoni Farrés Pascual i Martí </a:t>
            </a:r>
            <a:r>
              <a:rPr lang="ca-ES" sz="2400" dirty="0" err="1" smtClean="0"/>
              <a:t>Martori</a:t>
            </a:r>
            <a:r>
              <a:rPr lang="ca-ES" sz="2400" dirty="0" smtClean="0"/>
              <a:t> Serra</a:t>
            </a:r>
          </a:p>
          <a:p>
            <a:pPr>
              <a:buNone/>
            </a:pPr>
            <a:r>
              <a:rPr lang="ca-ES" sz="2400" dirty="0" smtClean="0"/>
              <a:t>	Ajusticiat al Camp de la Bota, 13 abril 1940</a:t>
            </a:r>
          </a:p>
          <a:p>
            <a:pPr>
              <a:buNone/>
            </a:pPr>
            <a:endParaRPr lang="ca-ES" sz="2400" dirty="0" smtClean="0"/>
          </a:p>
          <a:p>
            <a:r>
              <a:rPr lang="ca-ES" sz="2400" b="1" dirty="0" smtClean="0"/>
              <a:t>Antonio </a:t>
            </a:r>
            <a:r>
              <a:rPr lang="ca-ES" sz="2400" b="1" dirty="0" err="1" smtClean="0"/>
              <a:t>Perea</a:t>
            </a:r>
            <a:r>
              <a:rPr lang="ca-ES" sz="2400" b="1" dirty="0" smtClean="0"/>
              <a:t> Casas</a:t>
            </a:r>
            <a:r>
              <a:rPr lang="ca-ES" sz="2400" dirty="0" smtClean="0"/>
              <a:t>, de 30 anys, nascut a Algeciras (Cadis) Treballava a </a:t>
            </a:r>
            <a:r>
              <a:rPr lang="ca-ES" sz="2400" dirty="0" err="1" smtClean="0"/>
              <a:t>can</a:t>
            </a:r>
            <a:r>
              <a:rPr lang="ca-ES" sz="2400" dirty="0" smtClean="0"/>
              <a:t> Pàmies de tintorer</a:t>
            </a:r>
          </a:p>
          <a:p>
            <a:pPr>
              <a:buNone/>
            </a:pPr>
            <a:r>
              <a:rPr lang="ca-ES" sz="2400" dirty="0" smtClean="0"/>
              <a:t>	Ajusticiat en un camp de concentració de l’Estat, denunciat per un persona del poble que anava pels camps a salvar o denunciar.</a:t>
            </a:r>
          </a:p>
          <a:p>
            <a:endParaRPr lang="ca-E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Poble militaritzat</a:t>
            </a:r>
            <a:endParaRPr lang="ca-ES" sz="3200" b="1" dirty="0">
              <a:solidFill>
                <a:srgbClr val="FF0000"/>
              </a:solidFill>
            </a:endParaRPr>
          </a:p>
        </p:txBody>
      </p:sp>
      <p:sp>
        <p:nvSpPr>
          <p:cNvPr id="3" name="2 Marcador de contenido"/>
          <p:cNvSpPr>
            <a:spLocks noGrp="1"/>
          </p:cNvSpPr>
          <p:nvPr>
            <p:ph idx="1"/>
          </p:nvPr>
        </p:nvSpPr>
        <p:spPr>
          <a:xfrm>
            <a:off x="457200" y="1428736"/>
            <a:ext cx="8229600" cy="5286412"/>
          </a:xfrm>
        </p:spPr>
        <p:txBody>
          <a:bodyPr>
            <a:normAutofit fontScale="70000" lnSpcReduction="20000"/>
          </a:bodyPr>
          <a:lstStyle/>
          <a:p>
            <a:r>
              <a:rPr lang="ca-ES" dirty="0" smtClean="0"/>
              <a:t>“Quan van guanyar els franquistes, la guàrdia civil eren els que manaven. Espanya estava militaritzada” </a:t>
            </a:r>
            <a:r>
              <a:rPr lang="ca-ES" sz="2900" dirty="0" smtClean="0"/>
              <a:t>(Entrevista a Emili Gener, 16 i 30 gener 2015)</a:t>
            </a:r>
          </a:p>
          <a:p>
            <a:pPr>
              <a:buNone/>
            </a:pPr>
            <a:endParaRPr lang="ca-ES" dirty="0" smtClean="0"/>
          </a:p>
          <a:p>
            <a:r>
              <a:rPr lang="ca-ES" dirty="0" smtClean="0"/>
              <a:t>Hi havia un “</a:t>
            </a:r>
            <a:r>
              <a:rPr lang="es-ES" dirty="0" smtClean="0"/>
              <a:t>comandante</a:t>
            </a:r>
            <a:r>
              <a:rPr lang="ca-ES" dirty="0" smtClean="0"/>
              <a:t> militar de la</a:t>
            </a:r>
            <a:r>
              <a:rPr lang="es-ES" dirty="0" smtClean="0"/>
              <a:t> plaza</a:t>
            </a:r>
            <a:r>
              <a:rPr lang="ca-ES" dirty="0" smtClean="0"/>
              <a:t>” des que es va ocupar el poble el 31 de gener fins, com a mínim, finals de juny de 1939. </a:t>
            </a:r>
          </a:p>
          <a:p>
            <a:endParaRPr lang="ca-ES" dirty="0" smtClean="0"/>
          </a:p>
          <a:p>
            <a:r>
              <a:rPr lang="ca-ES" dirty="0" smtClean="0"/>
              <a:t>S’institueixen les festes franquistes: 	</a:t>
            </a:r>
          </a:p>
          <a:p>
            <a:pPr>
              <a:buNone/>
            </a:pPr>
            <a:r>
              <a:rPr lang="ca-ES" dirty="0" smtClean="0"/>
              <a:t>		- </a:t>
            </a:r>
            <a:r>
              <a:rPr lang="es-ES" i="1" dirty="0" smtClean="0"/>
              <a:t>Fiesta de la Liberación </a:t>
            </a:r>
            <a:r>
              <a:rPr lang="ca-ES" dirty="0" smtClean="0"/>
              <a:t>(31 gener i 1 febrer</a:t>
            </a:r>
            <a:r>
              <a:rPr lang="ca-ES" dirty="0" smtClean="0"/>
              <a:t>). Commemorava 		l’entrada de les tropes franquistes ala Sant Celoni</a:t>
            </a:r>
            <a:endParaRPr lang="ca-ES" dirty="0" smtClean="0"/>
          </a:p>
          <a:p>
            <a:pPr>
              <a:buNone/>
            </a:pPr>
            <a:r>
              <a:rPr lang="ca-ES" dirty="0" smtClean="0"/>
              <a:t>		- </a:t>
            </a:r>
            <a:r>
              <a:rPr lang="es-ES" i="1" dirty="0" smtClean="0"/>
              <a:t>Fiesta de la Victoria </a:t>
            </a:r>
            <a:r>
              <a:rPr lang="ca-ES" dirty="0" smtClean="0"/>
              <a:t>(1 abril)</a:t>
            </a:r>
          </a:p>
          <a:p>
            <a:pPr>
              <a:buNone/>
            </a:pPr>
            <a:r>
              <a:rPr lang="ca-ES" dirty="0" smtClean="0"/>
              <a:t>		- </a:t>
            </a:r>
            <a:r>
              <a:rPr lang="ca-ES" i="1" dirty="0" smtClean="0"/>
              <a:t>18 de Julio</a:t>
            </a:r>
            <a:r>
              <a:rPr lang="ca-ES" dirty="0" smtClean="0"/>
              <a:t>...</a:t>
            </a:r>
          </a:p>
          <a:p>
            <a:pPr>
              <a:buNone/>
            </a:pPr>
            <a:r>
              <a:rPr lang="ca-ES" dirty="0" smtClean="0"/>
              <a:t>		El </a:t>
            </a:r>
            <a:r>
              <a:rPr lang="es-ES" i="1" dirty="0" smtClean="0"/>
              <a:t>Día de la Liberación </a:t>
            </a:r>
            <a:r>
              <a:rPr lang="ca-ES" dirty="0" smtClean="0"/>
              <a:t>se celebrava amb desfilades militars a la plaça de la Vila, amb la presència dels </a:t>
            </a:r>
            <a:r>
              <a:rPr lang="es-ES" i="1" dirty="0" smtClean="0"/>
              <a:t>ex-combatientes</a:t>
            </a:r>
            <a:r>
              <a:rPr lang="ca-ES" dirty="0" smtClean="0"/>
              <a:t>, les </a:t>
            </a:r>
            <a:r>
              <a:rPr lang="es-ES" i="1" dirty="0" smtClean="0"/>
              <a:t>milicias</a:t>
            </a:r>
            <a:r>
              <a:rPr lang="ca-ES" dirty="0" smtClean="0"/>
              <a:t>, el </a:t>
            </a:r>
            <a:r>
              <a:rPr lang="es-ES" i="1" dirty="0" smtClean="0"/>
              <a:t>Frente de Juventudes</a:t>
            </a:r>
            <a:r>
              <a:rPr lang="ca-ES" dirty="0" smtClean="0"/>
              <a:t>, la </a:t>
            </a:r>
            <a:r>
              <a:rPr lang="es-ES" i="1" dirty="0" smtClean="0"/>
              <a:t>Sección Femenina</a:t>
            </a:r>
            <a:r>
              <a:rPr lang="ca-ES" dirty="0" smtClean="0"/>
              <a:t>, els </a:t>
            </a:r>
            <a:r>
              <a:rPr lang="es-ES" i="1" dirty="0" smtClean="0"/>
              <a:t>ex-cautivos</a:t>
            </a:r>
            <a:r>
              <a:rPr lang="ca-ES" i="1" dirty="0" smtClean="0"/>
              <a:t>, </a:t>
            </a:r>
            <a:r>
              <a:rPr lang="ca-ES" dirty="0" smtClean="0"/>
              <a:t>el </a:t>
            </a:r>
            <a:r>
              <a:rPr lang="ca-ES" dirty="0" err="1" smtClean="0"/>
              <a:t>C.N.S</a:t>
            </a:r>
            <a:r>
              <a:rPr lang="ca-ES" dirty="0" smtClean="0"/>
              <a:t>.  (Central Nacional Sindicalista, el Sindicat Vertical), i la Banda de </a:t>
            </a:r>
            <a:r>
              <a:rPr lang="ca-ES" dirty="0" err="1" smtClean="0"/>
              <a:t>Trompetas</a:t>
            </a:r>
            <a:r>
              <a:rPr lang="ca-ES" dirty="0" smtClean="0"/>
              <a:t> y Tambores de Falange</a:t>
            </a:r>
            <a:endParaRPr lang="ca-E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erejo81.tif"/>
          <p:cNvPicPr>
            <a:picLocks noChangeAspect="1"/>
          </p:cNvPicPr>
          <p:nvPr/>
        </p:nvPicPr>
        <p:blipFill>
          <a:blip r:embed="rId2" cstate="print"/>
          <a:stretch>
            <a:fillRect/>
          </a:stretch>
        </p:blipFill>
        <p:spPr>
          <a:xfrm>
            <a:off x="4714876" y="714356"/>
            <a:ext cx="4025267" cy="5475046"/>
          </a:xfrm>
          <a:prstGeom prst="rect">
            <a:avLst/>
          </a:prstGeom>
        </p:spPr>
      </p:pic>
      <p:pic>
        <p:nvPicPr>
          <p:cNvPr id="7" name="6 Marcador de contenido" descr="perejo82.tif"/>
          <p:cNvPicPr>
            <a:picLocks noGrp="1" noChangeAspect="1"/>
          </p:cNvPicPr>
          <p:nvPr>
            <p:ph idx="1"/>
          </p:nvPr>
        </p:nvPicPr>
        <p:blipFill>
          <a:blip r:embed="rId3" cstate="print"/>
          <a:stretch>
            <a:fillRect/>
          </a:stretch>
        </p:blipFill>
        <p:spPr>
          <a:xfrm>
            <a:off x="357158" y="714356"/>
            <a:ext cx="4015254" cy="5500726"/>
          </a:xfrm>
        </p:spPr>
      </p:pic>
      <p:sp>
        <p:nvSpPr>
          <p:cNvPr id="4" name="3 CuadroTexto"/>
          <p:cNvSpPr txBox="1"/>
          <p:nvPr/>
        </p:nvSpPr>
        <p:spPr>
          <a:xfrm>
            <a:off x="285720" y="6286520"/>
            <a:ext cx="4857784" cy="338554"/>
          </a:xfrm>
          <a:prstGeom prst="rect">
            <a:avLst/>
          </a:prstGeom>
          <a:noFill/>
        </p:spPr>
        <p:txBody>
          <a:bodyPr wrap="square" rtlCol="0">
            <a:spAutoFit/>
          </a:bodyPr>
          <a:lstStyle/>
          <a:p>
            <a:r>
              <a:rPr lang="ca-ES" sz="1600" dirty="0" smtClean="0"/>
              <a:t>“</a:t>
            </a:r>
            <a:r>
              <a:rPr lang="es-ES" sz="1600" dirty="0" smtClean="0"/>
              <a:t>Fiesta de la Victoria</a:t>
            </a:r>
            <a:r>
              <a:rPr lang="ca-ES" sz="1600" dirty="0" smtClean="0"/>
              <a:t>”, 31 gener 1943</a:t>
            </a:r>
            <a:endParaRPr lang="ca-ES" sz="1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Obres i serveis urgents per part de l’Ajuntament</a:t>
            </a:r>
            <a:endParaRPr lang="ca-ES" sz="3200" b="1" dirty="0">
              <a:solidFill>
                <a:srgbClr val="FF0000"/>
              </a:solidFill>
            </a:endParaRPr>
          </a:p>
        </p:txBody>
      </p:sp>
      <p:sp>
        <p:nvSpPr>
          <p:cNvPr id="3" name="2 Marcador de contenido"/>
          <p:cNvSpPr>
            <a:spLocks noGrp="1"/>
          </p:cNvSpPr>
          <p:nvPr>
            <p:ph idx="1"/>
          </p:nvPr>
        </p:nvSpPr>
        <p:spPr/>
        <p:txBody>
          <a:bodyPr>
            <a:normAutofit fontScale="77500" lnSpcReduction="20000"/>
          </a:bodyPr>
          <a:lstStyle/>
          <a:p>
            <a:r>
              <a:rPr lang="ca-ES" dirty="0" smtClean="0"/>
              <a:t>Reconstrucció de la rectoria i habilitació del cinema de </a:t>
            </a:r>
            <a:r>
              <a:rPr lang="ca-ES" dirty="0" err="1" smtClean="0"/>
              <a:t>can</a:t>
            </a:r>
            <a:r>
              <a:rPr lang="ca-ES" dirty="0" smtClean="0"/>
              <a:t> Ponç (on ara hi ha mobles Montané) com a església, mentre van durar les obres de reconstrucció del temple (</a:t>
            </a:r>
            <a:r>
              <a:rPr lang="ca-ES" dirty="0" err="1" smtClean="0"/>
              <a:t>reinaugurat</a:t>
            </a:r>
            <a:r>
              <a:rPr lang="ca-ES" dirty="0" smtClean="0"/>
              <a:t> al culte el 7 juny 1940).</a:t>
            </a:r>
          </a:p>
          <a:p>
            <a:pPr>
              <a:buNone/>
            </a:pPr>
            <a:endParaRPr lang="ca-ES" dirty="0" smtClean="0"/>
          </a:p>
          <a:p>
            <a:r>
              <a:rPr lang="ca-ES" dirty="0" smtClean="0"/>
              <a:t>Reparació de la caserna de la guàrdia civil (on ara hi ha el Mercat Municipal). Caserna provisional a les torres de </a:t>
            </a:r>
            <a:r>
              <a:rPr lang="ca-ES" dirty="0" err="1" smtClean="0"/>
              <a:t>can</a:t>
            </a:r>
            <a:r>
              <a:rPr lang="ca-ES" dirty="0" smtClean="0"/>
              <a:t> Giralt</a:t>
            </a:r>
          </a:p>
          <a:p>
            <a:pPr>
              <a:buNone/>
            </a:pPr>
            <a:endParaRPr lang="ca-ES" dirty="0" smtClean="0"/>
          </a:p>
          <a:p>
            <a:r>
              <a:rPr lang="ca-ES" dirty="0" smtClean="0"/>
              <a:t>Reparació de l’antic hospital (edifici on ara hi ha oficina turisme), i reinstal·lació de l’hospital allà</a:t>
            </a:r>
          </a:p>
          <a:p>
            <a:pPr>
              <a:buNone/>
            </a:pPr>
            <a:endParaRPr lang="ca-ES" dirty="0" smtClean="0"/>
          </a:p>
          <a:p>
            <a:r>
              <a:rPr lang="ca-ES" dirty="0" smtClean="0"/>
              <a:t>Reposició i depuració dels funcionaris de l’Ajuntament</a:t>
            </a:r>
          </a:p>
          <a:p>
            <a:endParaRPr lang="ca-E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Nova retolació de carrers. 8 març 1939</a:t>
            </a:r>
            <a:endParaRPr lang="ca-ES" sz="3200" dirty="0"/>
          </a:p>
        </p:txBody>
      </p:sp>
      <p:sp>
        <p:nvSpPr>
          <p:cNvPr id="3" name="2 Marcador de contenido"/>
          <p:cNvSpPr>
            <a:spLocks noGrp="1"/>
          </p:cNvSpPr>
          <p:nvPr>
            <p:ph idx="1"/>
          </p:nvPr>
        </p:nvSpPr>
        <p:spPr/>
        <p:txBody>
          <a:bodyPr>
            <a:normAutofit fontScale="70000" lnSpcReduction="20000"/>
          </a:bodyPr>
          <a:lstStyle/>
          <a:p>
            <a:r>
              <a:rPr lang="es-ES" dirty="0" smtClean="0">
                <a:solidFill>
                  <a:schemeClr val="tx2"/>
                </a:solidFill>
              </a:rPr>
              <a:t>"Se aprueba dictamen de la Comisión encargada de la nueva rotulación parcial de calles de la población...	</a:t>
            </a:r>
          </a:p>
          <a:p>
            <a:endParaRPr lang="es-ES" dirty="0" smtClean="0">
              <a:solidFill>
                <a:schemeClr val="tx2"/>
              </a:solidFill>
            </a:endParaRPr>
          </a:p>
          <a:p>
            <a:pPr>
              <a:buNone/>
            </a:pPr>
            <a:r>
              <a:rPr lang="es-ES" dirty="0" smtClean="0">
                <a:solidFill>
                  <a:schemeClr val="tx2"/>
                </a:solidFill>
              </a:rPr>
              <a:t>	Carretera: Avenida del Caudillo</a:t>
            </a:r>
            <a:r>
              <a:rPr lang="es-ES" dirty="0" smtClean="0"/>
              <a:t>	</a:t>
            </a:r>
            <a:r>
              <a:rPr lang="es-ES" dirty="0" smtClean="0">
                <a:solidFill>
                  <a:schemeClr val="accent6">
                    <a:lumMod val="75000"/>
                  </a:schemeClr>
                </a:solidFill>
              </a:rPr>
              <a:t>(carretera Vella)</a:t>
            </a:r>
          </a:p>
          <a:p>
            <a:pPr>
              <a:buNone/>
            </a:pPr>
            <a:r>
              <a:rPr lang="es-ES" dirty="0" smtClean="0"/>
              <a:t>	</a:t>
            </a:r>
            <a:r>
              <a:rPr lang="es-ES" dirty="0" smtClean="0">
                <a:solidFill>
                  <a:schemeClr val="tx2"/>
                </a:solidFill>
              </a:rPr>
              <a:t>Mayor des de Plaza España a Carretera: José Antonio      </a:t>
            </a:r>
            <a:r>
              <a:rPr lang="es-ES" dirty="0" smtClean="0">
                <a:solidFill>
                  <a:schemeClr val="accent6">
                    <a:lumMod val="75000"/>
                  </a:schemeClr>
                </a:solidFill>
              </a:rPr>
              <a:t>(c. </a:t>
            </a:r>
            <a:r>
              <a:rPr lang="ca-ES" dirty="0" smtClean="0">
                <a:solidFill>
                  <a:schemeClr val="accent6">
                    <a:lumMod val="75000"/>
                  </a:schemeClr>
                </a:solidFill>
              </a:rPr>
              <a:t>Major</a:t>
            </a:r>
            <a:r>
              <a:rPr lang="es-ES" dirty="0" smtClean="0">
                <a:solidFill>
                  <a:schemeClr val="accent6">
                    <a:lumMod val="75000"/>
                  </a:schemeClr>
                </a:solidFill>
              </a:rPr>
              <a:t>)</a:t>
            </a:r>
          </a:p>
          <a:p>
            <a:pPr>
              <a:buNone/>
            </a:pPr>
            <a:r>
              <a:rPr lang="es-ES" dirty="0" smtClean="0"/>
              <a:t>	</a:t>
            </a:r>
            <a:r>
              <a:rPr lang="es-ES" dirty="0" smtClean="0">
                <a:solidFill>
                  <a:schemeClr val="tx2"/>
                </a:solidFill>
              </a:rPr>
              <a:t>	"	"	"	" a San Pons: Calvo </a:t>
            </a:r>
            <a:r>
              <a:rPr lang="es-ES" dirty="0" err="1" smtClean="0">
                <a:solidFill>
                  <a:schemeClr val="tx2"/>
                </a:solidFill>
              </a:rPr>
              <a:t>Sotelo</a:t>
            </a:r>
            <a:r>
              <a:rPr lang="es-ES" dirty="0" smtClean="0">
                <a:solidFill>
                  <a:schemeClr val="tx2"/>
                </a:solidFill>
              </a:rPr>
              <a:t>  </a:t>
            </a:r>
            <a:r>
              <a:rPr lang="es-ES" dirty="0" smtClean="0">
                <a:solidFill>
                  <a:schemeClr val="accent6">
                    <a:lumMod val="75000"/>
                  </a:schemeClr>
                </a:solidFill>
              </a:rPr>
              <a:t>(c. </a:t>
            </a:r>
            <a:r>
              <a:rPr lang="ca-ES" dirty="0" smtClean="0">
                <a:solidFill>
                  <a:schemeClr val="accent6">
                    <a:lumMod val="75000"/>
                  </a:schemeClr>
                </a:solidFill>
              </a:rPr>
              <a:t>Major</a:t>
            </a:r>
            <a:r>
              <a:rPr lang="es-ES" dirty="0" smtClean="0">
                <a:solidFill>
                  <a:schemeClr val="accent6">
                    <a:lumMod val="75000"/>
                  </a:schemeClr>
                </a:solidFill>
              </a:rPr>
              <a:t>)</a:t>
            </a:r>
          </a:p>
          <a:p>
            <a:pPr>
              <a:buNone/>
            </a:pPr>
            <a:r>
              <a:rPr lang="es-ES" dirty="0" smtClean="0"/>
              <a:t>	</a:t>
            </a:r>
            <a:r>
              <a:rPr lang="es-ES" dirty="0" smtClean="0">
                <a:solidFill>
                  <a:schemeClr val="tx2"/>
                </a:solidFill>
              </a:rPr>
              <a:t>Estación A: General </a:t>
            </a:r>
            <a:r>
              <a:rPr lang="es-ES" dirty="0" err="1" smtClean="0">
                <a:solidFill>
                  <a:schemeClr val="tx2"/>
                </a:solidFill>
              </a:rPr>
              <a:t>Sanjurjo</a:t>
            </a:r>
            <a:r>
              <a:rPr lang="es-ES" dirty="0" smtClean="0"/>
              <a:t>		</a:t>
            </a:r>
            <a:r>
              <a:rPr lang="es-ES" dirty="0" smtClean="0">
                <a:solidFill>
                  <a:schemeClr val="accent6">
                    <a:lumMod val="75000"/>
                  </a:schemeClr>
                </a:solidFill>
              </a:rPr>
              <a:t>(c. Pau </a:t>
            </a:r>
            <a:r>
              <a:rPr lang="es-ES" dirty="0" err="1" smtClean="0">
                <a:solidFill>
                  <a:schemeClr val="accent6">
                    <a:lumMod val="75000"/>
                  </a:schemeClr>
                </a:solidFill>
              </a:rPr>
              <a:t>Casals</a:t>
            </a:r>
            <a:r>
              <a:rPr lang="es-ES" dirty="0" smtClean="0">
                <a:solidFill>
                  <a:schemeClr val="accent6">
                    <a:lumMod val="75000"/>
                  </a:schemeClr>
                </a:solidFill>
              </a:rPr>
              <a:t>)</a:t>
            </a:r>
          </a:p>
          <a:p>
            <a:pPr>
              <a:buNone/>
            </a:pPr>
            <a:r>
              <a:rPr lang="es-ES" dirty="0" smtClean="0"/>
              <a:t>	</a:t>
            </a:r>
            <a:r>
              <a:rPr lang="es-ES" dirty="0" smtClean="0">
                <a:solidFill>
                  <a:schemeClr val="tx2"/>
                </a:solidFill>
              </a:rPr>
              <a:t>Estación B: Capitán Cortés	</a:t>
            </a:r>
            <a:r>
              <a:rPr lang="es-ES" dirty="0" smtClean="0"/>
              <a:t>	</a:t>
            </a:r>
            <a:r>
              <a:rPr lang="es-ES" dirty="0" smtClean="0">
                <a:solidFill>
                  <a:schemeClr val="accent6">
                    <a:lumMod val="75000"/>
                  </a:schemeClr>
                </a:solidFill>
              </a:rPr>
              <a:t>(c. Esteve Mogas)</a:t>
            </a:r>
          </a:p>
          <a:p>
            <a:pPr>
              <a:buNone/>
            </a:pPr>
            <a:r>
              <a:rPr lang="es-ES" dirty="0" smtClean="0"/>
              <a:t>	</a:t>
            </a:r>
            <a:r>
              <a:rPr lang="es-ES" dirty="0" err="1" smtClean="0">
                <a:solidFill>
                  <a:schemeClr val="tx2"/>
                </a:solidFill>
              </a:rPr>
              <a:t>Vallgorguina</a:t>
            </a:r>
            <a:r>
              <a:rPr lang="es-ES" dirty="0" smtClean="0">
                <a:solidFill>
                  <a:schemeClr val="tx2"/>
                </a:solidFill>
              </a:rPr>
              <a:t>: Avda. General Mola</a:t>
            </a:r>
            <a:r>
              <a:rPr lang="es-ES" dirty="0" smtClean="0"/>
              <a:t>	</a:t>
            </a:r>
            <a:r>
              <a:rPr lang="es-ES" dirty="0" smtClean="0">
                <a:solidFill>
                  <a:schemeClr val="accent6">
                    <a:lumMod val="75000"/>
                  </a:schemeClr>
                </a:solidFill>
              </a:rPr>
              <a:t>(c. Doctor </a:t>
            </a:r>
            <a:r>
              <a:rPr lang="es-ES" dirty="0" err="1" smtClean="0">
                <a:solidFill>
                  <a:schemeClr val="accent6">
                    <a:lumMod val="75000"/>
                  </a:schemeClr>
                </a:solidFill>
              </a:rPr>
              <a:t>Trueta</a:t>
            </a:r>
            <a:r>
              <a:rPr lang="es-ES" dirty="0" smtClean="0">
                <a:solidFill>
                  <a:schemeClr val="accent6">
                    <a:lumMod val="75000"/>
                  </a:schemeClr>
                </a:solidFill>
              </a:rPr>
              <a:t>)</a:t>
            </a:r>
          </a:p>
          <a:p>
            <a:pPr>
              <a:buNone/>
            </a:pPr>
            <a:r>
              <a:rPr lang="es-ES" dirty="0" smtClean="0"/>
              <a:t>	</a:t>
            </a:r>
            <a:r>
              <a:rPr lang="es-ES" dirty="0" smtClean="0">
                <a:solidFill>
                  <a:schemeClr val="tx2"/>
                </a:solidFill>
              </a:rPr>
              <a:t>Tras Estación: </a:t>
            </a:r>
            <a:r>
              <a:rPr lang="es-ES" dirty="0" err="1" smtClean="0">
                <a:solidFill>
                  <a:schemeClr val="tx2"/>
                </a:solidFill>
              </a:rPr>
              <a:t>Joaquin</a:t>
            </a:r>
            <a:r>
              <a:rPr lang="es-ES" dirty="0" smtClean="0">
                <a:solidFill>
                  <a:schemeClr val="tx2"/>
                </a:solidFill>
              </a:rPr>
              <a:t> </a:t>
            </a:r>
            <a:r>
              <a:rPr lang="es-ES" dirty="0" err="1" smtClean="0">
                <a:solidFill>
                  <a:schemeClr val="tx2"/>
                </a:solidFill>
              </a:rPr>
              <a:t>Sagnier</a:t>
            </a:r>
            <a:r>
              <a:rPr lang="es-ES" dirty="0" smtClean="0"/>
              <a:t>	</a:t>
            </a:r>
            <a:r>
              <a:rPr lang="es-ES" dirty="0" smtClean="0">
                <a:solidFill>
                  <a:schemeClr val="accent6">
                    <a:lumMod val="75000"/>
                  </a:schemeClr>
                </a:solidFill>
              </a:rPr>
              <a:t>(c. Joaquim </a:t>
            </a:r>
            <a:r>
              <a:rPr lang="es-ES" dirty="0" err="1" smtClean="0">
                <a:solidFill>
                  <a:schemeClr val="accent6">
                    <a:lumMod val="75000"/>
                  </a:schemeClr>
                </a:solidFill>
              </a:rPr>
              <a:t>Sagnier</a:t>
            </a:r>
            <a:r>
              <a:rPr lang="es-ES" dirty="0" smtClean="0">
                <a:solidFill>
                  <a:schemeClr val="accent6">
                    <a:lumMod val="75000"/>
                  </a:schemeClr>
                </a:solidFill>
              </a:rPr>
              <a:t>)</a:t>
            </a:r>
          </a:p>
          <a:p>
            <a:pPr>
              <a:buNone/>
            </a:pPr>
            <a:endParaRPr lang="es-ES" dirty="0" smtClean="0"/>
          </a:p>
          <a:p>
            <a:pPr>
              <a:buNone/>
            </a:pPr>
            <a:r>
              <a:rPr lang="es-ES" dirty="0" smtClean="0"/>
              <a:t>	</a:t>
            </a:r>
            <a:r>
              <a:rPr lang="es-ES" dirty="0" smtClean="0">
                <a:solidFill>
                  <a:schemeClr val="tx2"/>
                </a:solidFill>
              </a:rPr>
              <a:t>Las demás calles de la población quedarán con la misma denominación del 18 de julio de 1936..."</a:t>
            </a:r>
          </a:p>
          <a:p>
            <a:endParaRPr lang="ca-E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28596" y="274638"/>
            <a:ext cx="8258204" cy="868346"/>
          </a:xfrm>
        </p:spPr>
        <p:txBody>
          <a:bodyPr>
            <a:normAutofit/>
          </a:bodyPr>
          <a:lstStyle/>
          <a:p>
            <a:r>
              <a:rPr lang="ca-ES" sz="3200" b="1" dirty="0" smtClean="0">
                <a:solidFill>
                  <a:srgbClr val="FF0000"/>
                </a:solidFill>
              </a:rPr>
              <a:t>Fam a la postguerra. L’Auxili Social</a:t>
            </a:r>
            <a:endParaRPr lang="ca-ES" sz="3200" b="1" dirty="0">
              <a:solidFill>
                <a:srgbClr val="FF0000"/>
              </a:solidFill>
            </a:endParaRPr>
          </a:p>
        </p:txBody>
      </p:sp>
      <p:sp>
        <p:nvSpPr>
          <p:cNvPr id="3" name="Contenidor de contingut 2"/>
          <p:cNvSpPr>
            <a:spLocks noGrp="1"/>
          </p:cNvSpPr>
          <p:nvPr>
            <p:ph idx="1"/>
          </p:nvPr>
        </p:nvSpPr>
        <p:spPr>
          <a:xfrm>
            <a:off x="357158" y="1214422"/>
            <a:ext cx="8572560" cy="5643578"/>
          </a:xfrm>
        </p:spPr>
        <p:txBody>
          <a:bodyPr>
            <a:noAutofit/>
          </a:bodyPr>
          <a:lstStyle/>
          <a:p>
            <a:r>
              <a:rPr lang="ca-ES" sz="2000" dirty="0" smtClean="0"/>
              <a:t>“Vam passar gana. El primer any encara es va aguantar, però quan va començar la Segona Guerra Mundial, el 39, no hi havia calés per comprar res... La gent es menjava les aglans, no hi havia diners per comprar menjar. La gent passava gana de veritat... No es menjava. La guerra va ser dolenta, però la postguerra...” (Entrevista a Emili Gener, 16 i 30 gener 2015)</a:t>
            </a:r>
          </a:p>
          <a:p>
            <a:pPr>
              <a:buNone/>
            </a:pPr>
            <a:endParaRPr lang="ca-ES" sz="2000" dirty="0" smtClean="0"/>
          </a:p>
          <a:p>
            <a:r>
              <a:rPr lang="ca-ES" sz="2000" dirty="0" smtClean="0"/>
              <a:t>“Jo vaig passar més gana a la postguerra que a la guerra. A la postguerra hi havia menjar, però era molt car. Molts havien d’anar a l’Auxili Social, nosaltres no... Era de la Falange i feien un ranxo i hi anava la gent més pobra a menjar” (Entrevista a Assumpció Bassols, 20 desembre 2012)</a:t>
            </a:r>
          </a:p>
          <a:p>
            <a:endParaRPr lang="ca-ES" sz="2000" dirty="0" smtClean="0"/>
          </a:p>
          <a:p>
            <a:r>
              <a:rPr lang="ca-ES" sz="2000" dirty="0" smtClean="0"/>
              <a:t>“Cap </a:t>
            </a:r>
            <a:r>
              <a:rPr lang="ca-ES" sz="2000" dirty="0" smtClean="0"/>
              <a:t>a 1941, un pa de quilo valia 17 o 18 pessetes, i el jornal d’un treballador era de 22 pessetes” (Entrevista a Salvador </a:t>
            </a:r>
            <a:r>
              <a:rPr lang="ca-ES" sz="2000" dirty="0" err="1" smtClean="0"/>
              <a:t>Bordoy</a:t>
            </a:r>
            <a:r>
              <a:rPr lang="ca-ES" sz="2000" dirty="0" smtClean="0"/>
              <a:t>, 25 abril 2016)</a:t>
            </a:r>
          </a:p>
          <a:p>
            <a:pPr>
              <a:buNone/>
            </a:pPr>
            <a:endParaRPr lang="ca-ES" sz="2000" dirty="0" smtClean="0"/>
          </a:p>
          <a:p>
            <a:r>
              <a:rPr lang="ca-ES" sz="2000" dirty="0" smtClean="0"/>
              <a:t>L’Auxili Social era un menjador social on hi anava la gent molt pobra, estava situat entre l’actual </a:t>
            </a:r>
            <a:r>
              <a:rPr lang="ca-ES" sz="2000" dirty="0" err="1" smtClean="0"/>
              <a:t>Bonàrea</a:t>
            </a:r>
            <a:r>
              <a:rPr lang="ca-ES" sz="2000" dirty="0" smtClean="0"/>
              <a:t> i can Sibina. </a:t>
            </a:r>
            <a:endParaRPr lang="ca-ES"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normAutofit/>
          </a:bodyPr>
          <a:lstStyle/>
          <a:p>
            <a:r>
              <a:rPr lang="ca-ES" sz="3200" b="1" dirty="0" smtClean="0">
                <a:solidFill>
                  <a:srgbClr val="FF0000"/>
                </a:solidFill>
              </a:rPr>
              <a:t>Balanç final. Morts, empresonats, exiliats...</a:t>
            </a:r>
            <a:endParaRPr lang="ca-ES" sz="3200" b="1" dirty="0">
              <a:solidFill>
                <a:srgbClr val="FF0000"/>
              </a:solidFill>
            </a:endParaRPr>
          </a:p>
        </p:txBody>
      </p:sp>
      <p:sp>
        <p:nvSpPr>
          <p:cNvPr id="3" name="Contenidor de contingut 2"/>
          <p:cNvSpPr>
            <a:spLocks noGrp="1"/>
          </p:cNvSpPr>
          <p:nvPr>
            <p:ph idx="1"/>
          </p:nvPr>
        </p:nvSpPr>
        <p:spPr>
          <a:xfrm>
            <a:off x="457200" y="1196752"/>
            <a:ext cx="8229600" cy="5661248"/>
          </a:xfrm>
        </p:spPr>
        <p:txBody>
          <a:bodyPr>
            <a:normAutofit fontScale="70000" lnSpcReduction="20000"/>
          </a:bodyPr>
          <a:lstStyle/>
          <a:p>
            <a:r>
              <a:rPr lang="ca-ES" dirty="0" smtClean="0"/>
              <a:t>Morts per les bombes: 		1</a:t>
            </a:r>
          </a:p>
          <a:p>
            <a:r>
              <a:rPr lang="ca-ES" dirty="0" smtClean="0"/>
              <a:t>Morts explosió comunicacions	1</a:t>
            </a:r>
          </a:p>
          <a:p>
            <a:r>
              <a:rPr lang="ca-ES" dirty="0" smtClean="0"/>
              <a:t>Empresonats: 			30</a:t>
            </a:r>
          </a:p>
          <a:p>
            <a:r>
              <a:rPr lang="ca-ES" dirty="0" smtClean="0"/>
              <a:t>Morts repressió franquista: 		3</a:t>
            </a:r>
          </a:p>
          <a:p>
            <a:r>
              <a:rPr lang="ca-ES" dirty="0" smtClean="0"/>
              <a:t>Exiliats				39 o 44</a:t>
            </a:r>
          </a:p>
          <a:p>
            <a:pPr>
              <a:buNone/>
            </a:pPr>
            <a:r>
              <a:rPr lang="ca-ES" dirty="0" smtClean="0"/>
              <a:t>		. Regidors			19 + 3 </a:t>
            </a:r>
            <a:r>
              <a:rPr lang="ca-ES" sz="2600" dirty="0" smtClean="0"/>
              <a:t>(no se sap del cert)</a:t>
            </a:r>
          </a:p>
          <a:p>
            <a:pPr>
              <a:buNone/>
            </a:pPr>
            <a:r>
              <a:rPr lang="ca-ES" dirty="0" smtClean="0"/>
              <a:t>		. Familiars regidors		6</a:t>
            </a:r>
          </a:p>
          <a:p>
            <a:pPr>
              <a:buNone/>
            </a:pPr>
            <a:r>
              <a:rPr lang="ca-ES" dirty="0" smtClean="0"/>
              <a:t>		. Polítics i gent esquerres	5</a:t>
            </a:r>
          </a:p>
          <a:p>
            <a:pPr>
              <a:buNone/>
            </a:pPr>
            <a:r>
              <a:rPr lang="ca-ES" dirty="0" smtClean="0"/>
              <a:t>		. Buscats Causa General		7 + 2 </a:t>
            </a:r>
            <a:r>
              <a:rPr lang="ca-ES" sz="2600" dirty="0" smtClean="0"/>
              <a:t>(no se sap del cert)</a:t>
            </a:r>
          </a:p>
          <a:p>
            <a:pPr>
              <a:buNone/>
            </a:pPr>
            <a:r>
              <a:rPr lang="ca-ES" dirty="0" smtClean="0"/>
              <a:t>		. Soldats republicans		2</a:t>
            </a:r>
          </a:p>
          <a:p>
            <a:pPr>
              <a:buNone/>
            </a:pPr>
            <a:endParaRPr lang="ca-ES" dirty="0" smtClean="0"/>
          </a:p>
          <a:p>
            <a:pPr>
              <a:buNone/>
            </a:pPr>
            <a:r>
              <a:rPr lang="ca-ES" dirty="0" smtClean="0"/>
              <a:t>		. D’aquests:  . Deportats a </a:t>
            </a:r>
            <a:r>
              <a:rPr lang="ca-ES" dirty="0" err="1" smtClean="0"/>
              <a:t>Mauthausen</a:t>
            </a:r>
            <a:r>
              <a:rPr lang="ca-ES" dirty="0" smtClean="0"/>
              <a:t>	5</a:t>
            </a:r>
          </a:p>
          <a:p>
            <a:pPr>
              <a:buNone/>
            </a:pPr>
            <a:r>
              <a:rPr lang="ca-ES" dirty="0" smtClean="0"/>
              <a:t>			        . Mort a </a:t>
            </a:r>
            <a:r>
              <a:rPr lang="ca-ES" dirty="0" err="1" smtClean="0"/>
              <a:t>Hartheim</a:t>
            </a:r>
            <a:r>
              <a:rPr lang="ca-ES" dirty="0" smtClean="0"/>
              <a:t>		1</a:t>
            </a:r>
          </a:p>
          <a:p>
            <a:pPr>
              <a:buNone/>
            </a:pPr>
            <a:r>
              <a:rPr lang="ca-ES" dirty="0" smtClean="0"/>
              <a:t>			</a:t>
            </a:r>
          </a:p>
          <a:p>
            <a:r>
              <a:rPr lang="ca-ES" dirty="0" smtClean="0"/>
              <a:t>Soldats morts Guerra Civil		52</a:t>
            </a:r>
          </a:p>
          <a:p>
            <a:r>
              <a:rPr lang="ca-ES" dirty="0" smtClean="0"/>
              <a:t>Morts a Sant Celoni (rereguarda)	5			</a:t>
            </a:r>
            <a:endParaRPr lang="ca-E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274638"/>
            <a:ext cx="8358246" cy="868346"/>
          </a:xfrm>
        </p:spPr>
        <p:txBody>
          <a:bodyPr>
            <a:normAutofit/>
          </a:bodyPr>
          <a:lstStyle/>
          <a:p>
            <a:r>
              <a:rPr lang="ca-ES" sz="3200" b="1" dirty="0" smtClean="0">
                <a:solidFill>
                  <a:srgbClr val="FF0000"/>
                </a:solidFill>
              </a:rPr>
              <a:t>26 gener 1939: Ocupació de Barcelona</a:t>
            </a:r>
            <a:endParaRPr lang="ca-ES" sz="3200" b="1" dirty="0">
              <a:solidFill>
                <a:srgbClr val="FF0000"/>
              </a:solidFill>
            </a:endParaRPr>
          </a:p>
        </p:txBody>
      </p:sp>
      <p:sp>
        <p:nvSpPr>
          <p:cNvPr id="3" name="2 Marcador de contenido"/>
          <p:cNvSpPr>
            <a:spLocks noGrp="1"/>
          </p:cNvSpPr>
          <p:nvPr>
            <p:ph idx="1"/>
          </p:nvPr>
        </p:nvSpPr>
        <p:spPr>
          <a:xfrm>
            <a:off x="357158" y="1428736"/>
            <a:ext cx="8329642" cy="5143536"/>
          </a:xfrm>
        </p:spPr>
        <p:txBody>
          <a:bodyPr>
            <a:normAutofit fontScale="77500" lnSpcReduction="20000"/>
          </a:bodyPr>
          <a:lstStyle/>
          <a:p>
            <a:r>
              <a:rPr lang="ca-ES" dirty="0" smtClean="0"/>
              <a:t>13 </a:t>
            </a:r>
            <a:r>
              <a:rPr lang="ca-ES" dirty="0"/>
              <a:t>gener: mobilització de les lleves de 1919, 1920 i </a:t>
            </a:r>
            <a:r>
              <a:rPr lang="ca-ES" dirty="0" smtClean="0"/>
              <a:t>1921</a:t>
            </a:r>
          </a:p>
          <a:p>
            <a:pPr>
              <a:buNone/>
            </a:pPr>
            <a:r>
              <a:rPr lang="ca-ES" dirty="0"/>
              <a:t>			</a:t>
            </a:r>
            <a:endParaRPr lang="es-ES" dirty="0"/>
          </a:p>
          <a:p>
            <a:r>
              <a:rPr lang="ca-ES" dirty="0" smtClean="0"/>
              <a:t>14 </a:t>
            </a:r>
            <a:r>
              <a:rPr lang="ca-ES" dirty="0"/>
              <a:t>gener: mobilització general de tota la població entre 17 i 55 anys, que va ser </a:t>
            </a:r>
            <a:r>
              <a:rPr lang="ca-ES" dirty="0" smtClean="0"/>
              <a:t>un fracàs</a:t>
            </a:r>
          </a:p>
          <a:p>
            <a:pPr>
              <a:buNone/>
            </a:pPr>
            <a:endParaRPr lang="es-ES" dirty="0"/>
          </a:p>
          <a:p>
            <a:r>
              <a:rPr lang="ca-ES" dirty="0" smtClean="0"/>
              <a:t>25 </a:t>
            </a:r>
            <a:r>
              <a:rPr lang="ca-ES" dirty="0"/>
              <a:t>gener. Governs de la República i de la Generalitat traslladats a l’Alt Empordà	</a:t>
            </a:r>
            <a:endParaRPr lang="ca-ES" dirty="0" smtClean="0"/>
          </a:p>
          <a:p>
            <a:pPr>
              <a:buNone/>
            </a:pPr>
            <a:r>
              <a:rPr lang="ca-ES" dirty="0"/>
              <a:t>	</a:t>
            </a:r>
            <a:r>
              <a:rPr lang="ca-ES" dirty="0" smtClean="0"/>
              <a:t>(Govern </a:t>
            </a:r>
            <a:r>
              <a:rPr lang="ca-ES" dirty="0"/>
              <a:t>de la República era a Barcelona des de l’agost de </a:t>
            </a:r>
            <a:r>
              <a:rPr lang="ca-ES" dirty="0" smtClean="0"/>
              <a:t>1937)</a:t>
            </a:r>
            <a:endParaRPr lang="ca-ES" dirty="0" smtClean="0"/>
          </a:p>
          <a:p>
            <a:pPr>
              <a:buNone/>
            </a:pPr>
            <a:endParaRPr lang="es-ES" dirty="0"/>
          </a:p>
          <a:p>
            <a:r>
              <a:rPr lang="ca-ES" dirty="0" smtClean="0"/>
              <a:t>26 </a:t>
            </a:r>
            <a:r>
              <a:rPr lang="ca-ES" dirty="0"/>
              <a:t>gener. Tropes franquistes ocupen Barcelona, sense trobar resistència	</a:t>
            </a:r>
            <a:endParaRPr lang="es-ES" dirty="0" smtClean="0"/>
          </a:p>
          <a:p>
            <a:pPr>
              <a:buNone/>
            </a:pPr>
            <a:r>
              <a:rPr lang="es-ES" dirty="0"/>
              <a:t>	</a:t>
            </a:r>
            <a:r>
              <a:rPr lang="ca-ES" dirty="0" smtClean="0"/>
              <a:t>Ocupació </a:t>
            </a:r>
            <a:r>
              <a:rPr lang="ca-ES" dirty="0"/>
              <a:t>també de Terrassa</a:t>
            </a:r>
            <a:endParaRPr lang="es-ES" dirty="0"/>
          </a:p>
          <a:p>
            <a:endParaRPr lang="ca-E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Finals de gener. L’exèrcit franquista avança</a:t>
            </a:r>
            <a:endParaRPr lang="ca-ES" sz="3200" b="1" dirty="0">
              <a:solidFill>
                <a:srgbClr val="FF0000"/>
              </a:solidFill>
            </a:endParaRPr>
          </a:p>
        </p:txBody>
      </p:sp>
      <p:sp>
        <p:nvSpPr>
          <p:cNvPr id="3" name="2 Marcador de contenido"/>
          <p:cNvSpPr>
            <a:spLocks noGrp="1"/>
          </p:cNvSpPr>
          <p:nvPr>
            <p:ph idx="1"/>
          </p:nvPr>
        </p:nvSpPr>
        <p:spPr>
          <a:xfrm>
            <a:off x="457200" y="1428736"/>
            <a:ext cx="8229600" cy="5072098"/>
          </a:xfrm>
        </p:spPr>
        <p:txBody>
          <a:bodyPr>
            <a:normAutofit fontScale="70000" lnSpcReduction="20000"/>
          </a:bodyPr>
          <a:lstStyle/>
          <a:p>
            <a:r>
              <a:rPr lang="ca-ES" dirty="0" smtClean="0"/>
              <a:t>27 gener: per la línea de la costa, una columna motoritzada, soldats italians de la Divisió </a:t>
            </a:r>
            <a:r>
              <a:rPr lang="ca-ES" dirty="0" err="1" smtClean="0"/>
              <a:t>Littorio</a:t>
            </a:r>
            <a:r>
              <a:rPr lang="ca-ES" dirty="0" smtClean="0"/>
              <a:t>, ocupen Badalona i </a:t>
            </a:r>
            <a:r>
              <a:rPr lang="ca-ES" b="1" dirty="0" smtClean="0"/>
              <a:t>Mataró</a:t>
            </a:r>
          </a:p>
          <a:p>
            <a:r>
              <a:rPr lang="ca-ES" dirty="0" smtClean="0"/>
              <a:t>28 gener: els </a:t>
            </a:r>
            <a:r>
              <a:rPr lang="ca-ES" dirty="0" err="1" smtClean="0"/>
              <a:t>Frecce</a:t>
            </a:r>
            <a:r>
              <a:rPr lang="ca-ES" dirty="0" smtClean="0"/>
              <a:t> Verdi (Fletxes Verdes), una de les 4 divisions del </a:t>
            </a:r>
            <a:r>
              <a:rPr lang="ca-ES" dirty="0" err="1" smtClean="0"/>
              <a:t>Corpo</a:t>
            </a:r>
            <a:r>
              <a:rPr lang="ca-ES" dirty="0" smtClean="0"/>
              <a:t> </a:t>
            </a:r>
            <a:r>
              <a:rPr lang="ca-ES" dirty="0" err="1" smtClean="0"/>
              <a:t>Truppe</a:t>
            </a:r>
            <a:r>
              <a:rPr lang="ca-ES" dirty="0" smtClean="0"/>
              <a:t> </a:t>
            </a:r>
            <a:r>
              <a:rPr lang="ca-ES" dirty="0" err="1" smtClean="0"/>
              <a:t>Volontarie</a:t>
            </a:r>
            <a:r>
              <a:rPr lang="ca-ES" dirty="0" smtClean="0"/>
              <a:t> (CTV) enviat per Mussolini, entren a Parets, Lliçà de Vall i d’Amunt, </a:t>
            </a:r>
            <a:r>
              <a:rPr lang="ca-ES" b="1" dirty="0" smtClean="0"/>
              <a:t>Granollers</a:t>
            </a:r>
            <a:r>
              <a:rPr lang="ca-ES" dirty="0" smtClean="0"/>
              <a:t> i les Franqueses</a:t>
            </a:r>
          </a:p>
          <a:p>
            <a:r>
              <a:rPr lang="ca-ES" dirty="0" smtClean="0"/>
              <a:t>29 gener: els </a:t>
            </a:r>
            <a:r>
              <a:rPr lang="ca-ES" dirty="0" err="1" smtClean="0"/>
              <a:t>Frecce</a:t>
            </a:r>
            <a:r>
              <a:rPr lang="ca-ES" dirty="0" smtClean="0"/>
              <a:t> Verdi arriben a Cardedeu i Llinars del Vallès</a:t>
            </a:r>
          </a:p>
          <a:p>
            <a:r>
              <a:rPr lang="ca-ES" dirty="0" smtClean="0"/>
              <a:t>30 gener: els </a:t>
            </a:r>
            <a:r>
              <a:rPr lang="ca-ES" dirty="0" err="1" smtClean="0"/>
              <a:t>Frecce</a:t>
            </a:r>
            <a:r>
              <a:rPr lang="ca-ES" dirty="0" smtClean="0"/>
              <a:t> Verdi ocupen Vilalba Sasserra, Santa Maria de Palautordera i Sant Antoni de Vilamajor			</a:t>
            </a:r>
          </a:p>
          <a:p>
            <a:pPr>
              <a:buNone/>
            </a:pPr>
            <a:r>
              <a:rPr lang="ca-ES" dirty="0" smtClean="0"/>
              <a:t>	Per la línea de la costa (Divisió </a:t>
            </a:r>
            <a:r>
              <a:rPr lang="ca-ES" dirty="0" err="1" smtClean="0"/>
              <a:t>Littorio</a:t>
            </a:r>
            <a:r>
              <a:rPr lang="ca-ES" dirty="0" smtClean="0"/>
              <a:t>, </a:t>
            </a:r>
            <a:r>
              <a:rPr lang="ca-ES" dirty="0" err="1" smtClean="0"/>
              <a:t>Frecce</a:t>
            </a:r>
            <a:r>
              <a:rPr lang="ca-ES" dirty="0" smtClean="0"/>
              <a:t> </a:t>
            </a:r>
            <a:r>
              <a:rPr lang="ca-ES" dirty="0" err="1" smtClean="0"/>
              <a:t>Azzure</a:t>
            </a:r>
            <a:r>
              <a:rPr lang="ca-ES" dirty="0" smtClean="0"/>
              <a:t>...) cau Arenys de Mar, Canet i Sant Pol</a:t>
            </a:r>
          </a:p>
          <a:p>
            <a:r>
              <a:rPr lang="ca-ES" dirty="0" smtClean="0"/>
              <a:t>31 gener: els </a:t>
            </a:r>
            <a:r>
              <a:rPr lang="ca-ES" dirty="0" err="1" smtClean="0"/>
              <a:t>Frecce</a:t>
            </a:r>
            <a:r>
              <a:rPr lang="ca-ES" dirty="0" smtClean="0"/>
              <a:t> Verdi arriben a Cànoves, Gualba i </a:t>
            </a:r>
            <a:r>
              <a:rPr lang="ca-ES" b="1" dirty="0" smtClean="0">
                <a:solidFill>
                  <a:srgbClr val="FF0000"/>
                </a:solidFill>
              </a:rPr>
              <a:t>Sant Celoni</a:t>
            </a:r>
          </a:p>
          <a:p>
            <a:pPr>
              <a:buNone/>
            </a:pPr>
            <a:r>
              <a:rPr lang="ca-ES" dirty="0" smtClean="0"/>
              <a:t>	A la costa ocupació de Calella, Pineda i Malgrat</a:t>
            </a:r>
          </a:p>
          <a:p>
            <a:r>
              <a:rPr lang="ca-ES" dirty="0" smtClean="0"/>
              <a:t>1 febrer: entren a Tordera, es completa l’ocupació del Maresme</a:t>
            </a:r>
          </a:p>
          <a:p>
            <a:r>
              <a:rPr lang="ca-ES" dirty="0" smtClean="0"/>
              <a:t>2 febrer: altres unitats franquistes ocupen Aiguafreda. La guerra acaba al Vallès Oriental</a:t>
            </a:r>
            <a:endParaRPr lang="ca-E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Finals de gener. La carretera plena de gent</a:t>
            </a:r>
            <a:endParaRPr lang="ca-ES" sz="3200" b="1" dirty="0">
              <a:solidFill>
                <a:srgbClr val="FF0000"/>
              </a:solidFill>
            </a:endParaRPr>
          </a:p>
        </p:txBody>
      </p:sp>
      <p:sp>
        <p:nvSpPr>
          <p:cNvPr id="3" name="2 Marcador de contenido"/>
          <p:cNvSpPr>
            <a:spLocks noGrp="1"/>
          </p:cNvSpPr>
          <p:nvPr>
            <p:ph idx="1"/>
          </p:nvPr>
        </p:nvSpPr>
        <p:spPr/>
        <p:txBody>
          <a:bodyPr>
            <a:normAutofit fontScale="85000" lnSpcReduction="10000"/>
          </a:bodyPr>
          <a:lstStyle/>
          <a:p>
            <a:r>
              <a:rPr lang="ca-ES" dirty="0" smtClean="0"/>
              <a:t>“ Me’n recordo de la retirada, que era horrorós, la carretera Vella (que era la carretera general), anava sempre plena... Una cosa espantosa: gent a peu, amb burro, amb camió... Carregats amb tot el que tenien...” </a:t>
            </a:r>
            <a:r>
              <a:rPr lang="ca-ES" sz="2400" dirty="0" smtClean="0"/>
              <a:t>(Entrevista a Josefina Deulofeu, 14 abril 2016)</a:t>
            </a:r>
          </a:p>
          <a:p>
            <a:pPr>
              <a:buNone/>
            </a:pPr>
            <a:endParaRPr lang="ca-ES" dirty="0" smtClean="0"/>
          </a:p>
          <a:p>
            <a:r>
              <a:rPr lang="ca-ES" dirty="0" smtClean="0"/>
              <a:t>“Dos o tres dies abans que entressin les tropes franquistes, la carretera Vella no s’hauria pogut travessar de gent que hi passava... I pel camí cap a França, l’aviació, de tant en tant, anava tirant bombes...” </a:t>
            </a:r>
            <a:r>
              <a:rPr lang="ca-ES" sz="2400" dirty="0" smtClean="0"/>
              <a:t>(Entrevista a Salvador </a:t>
            </a:r>
            <a:r>
              <a:rPr lang="ca-ES" sz="2400" dirty="0" err="1" smtClean="0"/>
              <a:t>Bordoy</a:t>
            </a:r>
            <a:r>
              <a:rPr lang="ca-ES" sz="2400" dirty="0" smtClean="0"/>
              <a:t>, 25 abril 2016)</a:t>
            </a:r>
          </a:p>
          <a:p>
            <a:endParaRPr lang="ca-E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Finals gener 1939. Enrique </a:t>
            </a:r>
            <a:r>
              <a:rPr lang="ca-ES" sz="3200" b="1" dirty="0" err="1" smtClean="0">
                <a:solidFill>
                  <a:srgbClr val="FF0000"/>
                </a:solidFill>
              </a:rPr>
              <a:t>Líster</a:t>
            </a:r>
            <a:r>
              <a:rPr lang="ca-ES" sz="3200" b="1" dirty="0" smtClean="0">
                <a:solidFill>
                  <a:srgbClr val="FF0000"/>
                </a:solidFill>
              </a:rPr>
              <a:t> a Sant Celoni</a:t>
            </a:r>
            <a:endParaRPr lang="ca-ES" sz="3200" b="1" dirty="0">
              <a:solidFill>
                <a:srgbClr val="FF0000"/>
              </a:solidFill>
            </a:endParaRPr>
          </a:p>
        </p:txBody>
      </p:sp>
      <p:sp>
        <p:nvSpPr>
          <p:cNvPr id="3" name="2 Marcador de contenido"/>
          <p:cNvSpPr>
            <a:spLocks noGrp="1"/>
          </p:cNvSpPr>
          <p:nvPr>
            <p:ph idx="1"/>
          </p:nvPr>
        </p:nvSpPr>
        <p:spPr>
          <a:xfrm>
            <a:off x="457200" y="1600200"/>
            <a:ext cx="8229600" cy="4757758"/>
          </a:xfrm>
        </p:spPr>
        <p:txBody>
          <a:bodyPr>
            <a:normAutofit fontScale="70000" lnSpcReduction="20000"/>
          </a:bodyPr>
          <a:lstStyle/>
          <a:p>
            <a:r>
              <a:rPr lang="ca-ES" dirty="0" err="1" smtClean="0"/>
              <a:t>Líster</a:t>
            </a:r>
            <a:r>
              <a:rPr lang="ca-ES" dirty="0" smtClean="0"/>
              <a:t> </a:t>
            </a:r>
            <a:r>
              <a:rPr lang="ca-ES" dirty="0"/>
              <a:t>i la seva tropa </a:t>
            </a:r>
            <a:r>
              <a:rPr lang="ca-ES" dirty="0" smtClean="0"/>
              <a:t>de l’Exèrcit Popular republicà van estar gairebé tres dies </a:t>
            </a:r>
            <a:r>
              <a:rPr lang="ca-ES" dirty="0"/>
              <a:t>a Sant Celoni. </a:t>
            </a:r>
            <a:r>
              <a:rPr lang="ca-ES" dirty="0" smtClean="0"/>
              <a:t>Hi van arribar el 29 de gener, cap a la tarda, procedents de Llinars (a les 12 del migdia volaven el pont de la carretera de Girona, el de la riera </a:t>
            </a:r>
            <a:r>
              <a:rPr lang="ca-ES" dirty="0" err="1" smtClean="0"/>
              <a:t>Giola</a:t>
            </a:r>
            <a:r>
              <a:rPr lang="ca-ES" dirty="0" smtClean="0"/>
              <a:t>).</a:t>
            </a:r>
          </a:p>
          <a:p>
            <a:pPr>
              <a:buNone/>
            </a:pPr>
            <a:r>
              <a:rPr lang="ca-ES" dirty="0"/>
              <a:t>			</a:t>
            </a:r>
            <a:r>
              <a:rPr lang="ca-ES" dirty="0" smtClean="0"/>
              <a:t>	 </a:t>
            </a:r>
          </a:p>
          <a:p>
            <a:r>
              <a:rPr lang="ca-ES" dirty="0" smtClean="0"/>
              <a:t>“La Brigada </a:t>
            </a:r>
            <a:r>
              <a:rPr lang="ca-ES" dirty="0"/>
              <a:t>de </a:t>
            </a:r>
            <a:r>
              <a:rPr lang="ca-ES" dirty="0" err="1"/>
              <a:t>Líster</a:t>
            </a:r>
            <a:r>
              <a:rPr lang="ca-ES" dirty="0"/>
              <a:t> </a:t>
            </a:r>
            <a:r>
              <a:rPr lang="ca-ES" dirty="0" smtClean="0"/>
              <a:t>es va establir en uns camps, davant </a:t>
            </a:r>
            <a:r>
              <a:rPr lang="ca-ES" dirty="0"/>
              <a:t>del que va ser </a:t>
            </a:r>
            <a:r>
              <a:rPr lang="ca-ES" dirty="0" err="1" smtClean="0"/>
              <a:t>Resisa</a:t>
            </a:r>
            <a:r>
              <a:rPr lang="ca-ES" dirty="0" smtClean="0"/>
              <a:t>”.  </a:t>
            </a:r>
            <a:r>
              <a:rPr lang="ca-ES" sz="2600" dirty="0" smtClean="0"/>
              <a:t>(Entrevista a Gregori Muñoz, 5 maig 2016)</a:t>
            </a:r>
          </a:p>
          <a:p>
            <a:pPr>
              <a:buNone/>
            </a:pPr>
            <a:r>
              <a:rPr lang="ca-ES" dirty="0"/>
              <a:t>					</a:t>
            </a:r>
            <a:endParaRPr lang="ca-ES" dirty="0" smtClean="0"/>
          </a:p>
          <a:p>
            <a:r>
              <a:rPr lang="ca-ES" dirty="0" smtClean="0"/>
              <a:t>Segons sembla, </a:t>
            </a:r>
            <a:r>
              <a:rPr lang="ca-ES" dirty="0" err="1" smtClean="0"/>
              <a:t>Líster</a:t>
            </a:r>
            <a:r>
              <a:rPr lang="ca-ES" dirty="0" smtClean="0"/>
              <a:t> </a:t>
            </a:r>
            <a:r>
              <a:rPr lang="ca-ES" dirty="0"/>
              <a:t>va estar </a:t>
            </a:r>
            <a:r>
              <a:rPr lang="ca-ES" dirty="0" smtClean="0"/>
              <a:t>uns dies al </a:t>
            </a:r>
            <a:r>
              <a:rPr lang="ca-ES" dirty="0"/>
              <a:t>carrer Montnegre, a la casa de la Carme de </a:t>
            </a:r>
            <a:r>
              <a:rPr lang="ca-ES" dirty="0" err="1"/>
              <a:t>can</a:t>
            </a:r>
            <a:r>
              <a:rPr lang="ca-ES" dirty="0"/>
              <a:t> Bosch, al </a:t>
            </a:r>
            <a:r>
              <a:rPr lang="ca-ES" dirty="0" smtClean="0"/>
              <a:t>costat </a:t>
            </a:r>
            <a:r>
              <a:rPr lang="ca-ES" dirty="0"/>
              <a:t>de </a:t>
            </a:r>
            <a:r>
              <a:rPr lang="ca-ES" dirty="0" err="1"/>
              <a:t>can</a:t>
            </a:r>
            <a:r>
              <a:rPr lang="ca-ES" dirty="0"/>
              <a:t> Palletes</a:t>
            </a:r>
            <a:r>
              <a:rPr lang="ca-ES" dirty="0" smtClean="0"/>
              <a:t>. </a:t>
            </a:r>
            <a:r>
              <a:rPr lang="ca-ES" sz="2600" dirty="0" smtClean="0"/>
              <a:t>(Entrevista a Montserrat Roca, juny 2012)</a:t>
            </a:r>
          </a:p>
          <a:p>
            <a:pPr>
              <a:buNone/>
            </a:pPr>
            <a:r>
              <a:rPr lang="ca-ES" dirty="0"/>
              <a:t>			</a:t>
            </a:r>
            <a:endParaRPr lang="ca-ES" dirty="0" smtClean="0"/>
          </a:p>
          <a:p>
            <a:r>
              <a:rPr lang="ca-ES" dirty="0" smtClean="0"/>
              <a:t>Van fer </a:t>
            </a:r>
            <a:r>
              <a:rPr lang="ca-ES" dirty="0"/>
              <a:t>fora de la casa la família de Magda Sibina, </a:t>
            </a:r>
            <a:r>
              <a:rPr lang="ca-ES" dirty="0" smtClean="0"/>
              <a:t>al començament de la carretera </a:t>
            </a:r>
            <a:r>
              <a:rPr lang="ca-ES" dirty="0"/>
              <a:t>Vella, perquè </a:t>
            </a:r>
            <a:r>
              <a:rPr lang="ca-ES" dirty="0" smtClean="0"/>
              <a:t>hi volien </a:t>
            </a:r>
            <a:r>
              <a:rPr lang="ca-ES" dirty="0"/>
              <a:t>instal·lar canons</a:t>
            </a:r>
            <a:r>
              <a:rPr lang="ca-ES" dirty="0" smtClean="0"/>
              <a:t>. </a:t>
            </a:r>
            <a:r>
              <a:rPr lang="ca-ES" sz="2600" dirty="0" smtClean="0"/>
              <a:t>(Entrevista a Josefina Deulofeu, 14 abril 2016)</a:t>
            </a:r>
            <a:endParaRPr lang="es-ES" sz="2600" dirty="0"/>
          </a:p>
          <a:p>
            <a:pPr>
              <a:buNone/>
            </a:pPr>
            <a:endParaRPr lang="ca-E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200" b="1" dirty="0" smtClean="0">
                <a:solidFill>
                  <a:srgbClr val="FF0000"/>
                </a:solidFill>
              </a:rPr>
              <a:t>29 gener 1939. Bombardeig de Sant Celoni</a:t>
            </a:r>
            <a:endParaRPr lang="ca-ES" sz="3200" b="1" dirty="0">
              <a:solidFill>
                <a:srgbClr val="FF0000"/>
              </a:solidFill>
            </a:endParaRPr>
          </a:p>
        </p:txBody>
      </p:sp>
      <p:sp>
        <p:nvSpPr>
          <p:cNvPr id="3" name="2 Marcador de contenido"/>
          <p:cNvSpPr>
            <a:spLocks noGrp="1"/>
          </p:cNvSpPr>
          <p:nvPr>
            <p:ph idx="1"/>
          </p:nvPr>
        </p:nvSpPr>
        <p:spPr>
          <a:xfrm>
            <a:off x="428596" y="1357298"/>
            <a:ext cx="8258204" cy="5214974"/>
          </a:xfrm>
        </p:spPr>
        <p:txBody>
          <a:bodyPr>
            <a:normAutofit fontScale="70000" lnSpcReduction="20000"/>
          </a:bodyPr>
          <a:lstStyle/>
          <a:p>
            <a:r>
              <a:rPr lang="ca-ES" dirty="0" smtClean="0"/>
              <a:t>Objectiu: Magatzem de bidons de benzina, dipòsit de l’Exèrcit Popular (Magatzem de </a:t>
            </a:r>
            <a:r>
              <a:rPr lang="ca-ES" dirty="0" smtClean="0"/>
              <a:t>les </a:t>
            </a:r>
            <a:r>
              <a:rPr lang="ca-ES" dirty="0" smtClean="0"/>
              <a:t>D</a:t>
            </a:r>
            <a:r>
              <a:rPr lang="ca-ES" dirty="0" smtClean="0"/>
              <a:t>rapaires, </a:t>
            </a:r>
            <a:r>
              <a:rPr lang="ca-ES" dirty="0" smtClean="0"/>
              <a:t>al costat del que va ser la </a:t>
            </a:r>
            <a:r>
              <a:rPr lang="ca-ES" dirty="0" smtClean="0"/>
              <a:t>Forestal</a:t>
            </a:r>
            <a:r>
              <a:rPr lang="ca-ES" dirty="0" smtClean="0"/>
              <a:t>)</a:t>
            </a:r>
          </a:p>
          <a:p>
            <a:pPr>
              <a:buNone/>
            </a:pPr>
            <a:r>
              <a:rPr lang="ca-ES" dirty="0" smtClean="0"/>
              <a:t>					</a:t>
            </a:r>
          </a:p>
          <a:p>
            <a:r>
              <a:rPr lang="ca-ES" dirty="0" smtClean="0"/>
              <a:t>Primera vegada els avions s’equivoquen i deixen caure bombes als boscos de </a:t>
            </a:r>
            <a:r>
              <a:rPr lang="ca-ES" dirty="0" err="1" smtClean="0"/>
              <a:t>can</a:t>
            </a:r>
            <a:r>
              <a:rPr lang="ca-ES" dirty="0" smtClean="0"/>
              <a:t> Draper	</a:t>
            </a:r>
          </a:p>
          <a:p>
            <a:pPr>
              <a:buNone/>
            </a:pPr>
            <a:r>
              <a:rPr lang="ca-ES" dirty="0" smtClean="0"/>
              <a:t>			</a:t>
            </a:r>
          </a:p>
          <a:p>
            <a:r>
              <a:rPr lang="ca-ES" dirty="0" smtClean="0"/>
              <a:t>3 tarda. Segona vegada: Bombardeig del magatzem 	</a:t>
            </a:r>
          </a:p>
          <a:p>
            <a:pPr>
              <a:buNone/>
            </a:pPr>
            <a:r>
              <a:rPr lang="ca-ES" dirty="0" smtClean="0"/>
              <a:t>	Bidons de 200 litres, s’enlairaven plens de foc i, quan eren a dalt, explotaven. 						</a:t>
            </a:r>
          </a:p>
          <a:p>
            <a:pPr>
              <a:buNone/>
            </a:pPr>
            <a:r>
              <a:rPr lang="ca-ES" dirty="0" smtClean="0"/>
              <a:t>	Baixava un riu de benzina amb foc	</a:t>
            </a:r>
          </a:p>
          <a:p>
            <a:pPr>
              <a:buNone/>
            </a:pPr>
            <a:r>
              <a:rPr lang="ca-ES" dirty="0" smtClean="0"/>
              <a:t>		</a:t>
            </a:r>
          </a:p>
          <a:p>
            <a:r>
              <a:rPr lang="ca-ES" dirty="0" smtClean="0"/>
              <a:t>Un mort: Miquel </a:t>
            </a:r>
            <a:r>
              <a:rPr lang="ca-ES" dirty="0" err="1" smtClean="0"/>
              <a:t>Arcos</a:t>
            </a:r>
            <a:r>
              <a:rPr lang="ca-ES" dirty="0" smtClean="0"/>
              <a:t> </a:t>
            </a:r>
            <a:r>
              <a:rPr lang="ca-ES" dirty="0" err="1" smtClean="0"/>
              <a:t>Arcos</a:t>
            </a:r>
            <a:r>
              <a:rPr lang="ca-ES" dirty="0" smtClean="0"/>
              <a:t>, 49 anys, cap d’estació. Va morir al recinte estació: es va amagar en un tub de conducció d’aigua, però no va mossegar el pal i se li van rebentar els timpans o va morir a causa de la metralla	</a:t>
            </a:r>
            <a:endParaRPr lang="es-E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186766" cy="939784"/>
          </a:xfrm>
        </p:spPr>
        <p:txBody>
          <a:bodyPr>
            <a:normAutofit/>
          </a:bodyPr>
          <a:lstStyle/>
          <a:p>
            <a:r>
              <a:rPr lang="ca-ES" sz="2000" dirty="0" smtClean="0"/>
              <a:t>Naus de les drapaires, on hi havia el dipòsit de benzina</a:t>
            </a:r>
            <a:endParaRPr lang="ca-ES" sz="2000" dirty="0"/>
          </a:p>
        </p:txBody>
      </p:sp>
      <p:pic>
        <p:nvPicPr>
          <p:cNvPr id="4" name="3 Marcador de contenido" descr="Salicru15.jpg"/>
          <p:cNvPicPr>
            <a:picLocks noGrp="1" noChangeAspect="1"/>
          </p:cNvPicPr>
          <p:nvPr>
            <p:ph idx="1"/>
          </p:nvPr>
        </p:nvPicPr>
        <p:blipFill>
          <a:blip r:embed="rId2" cstate="print">
            <a:lum bright="-10000" contrast="20000"/>
          </a:blip>
          <a:stretch>
            <a:fillRect/>
          </a:stretch>
        </p:blipFill>
        <p:spPr>
          <a:xfrm>
            <a:off x="1071538" y="1142984"/>
            <a:ext cx="7143800" cy="5379979"/>
          </a:xfrm>
        </p:spPr>
      </p:pic>
      <p:sp>
        <p:nvSpPr>
          <p:cNvPr id="5" name="4 CuadroTexto"/>
          <p:cNvSpPr txBox="1"/>
          <p:nvPr/>
        </p:nvSpPr>
        <p:spPr>
          <a:xfrm>
            <a:off x="8143900" y="3714752"/>
            <a:ext cx="1000100" cy="738664"/>
          </a:xfrm>
          <a:prstGeom prst="rect">
            <a:avLst/>
          </a:prstGeom>
          <a:noFill/>
        </p:spPr>
        <p:txBody>
          <a:bodyPr wrap="square" rtlCol="0">
            <a:spAutoFit/>
          </a:bodyPr>
          <a:lstStyle/>
          <a:p>
            <a:r>
              <a:rPr lang="ca-ES" sz="1400" dirty="0" smtClean="0"/>
              <a:t>Magatzem de les </a:t>
            </a:r>
            <a:r>
              <a:rPr lang="ca-ES" sz="1400" dirty="0" smtClean="0"/>
              <a:t>Drapaires</a:t>
            </a:r>
            <a:endParaRPr lang="ca-ES" sz="1400" dirty="0"/>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TotalTime>
  <Words>1943</Words>
  <Application>Microsoft Office PowerPoint</Application>
  <PresentationFormat>Presentación en pantalla (4:3)</PresentationFormat>
  <Paragraphs>315</Paragraphs>
  <Slides>39</Slides>
  <Notes>0</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Tema de Office</vt:lpstr>
      <vt:lpstr>El final de la Guerra Civil a Sant Celoni</vt:lpstr>
      <vt:lpstr>Catalunya aïllada. Batalla de l’Ebre</vt:lpstr>
      <vt:lpstr>Ofensiva contra Catalunya  23 desembre 1938 - 10 gener 1939</vt:lpstr>
      <vt:lpstr>26 gener 1939: Ocupació de Barcelona</vt:lpstr>
      <vt:lpstr>Finals de gener. L’exèrcit franquista avança</vt:lpstr>
      <vt:lpstr>Finals de gener. La carretera plena de gent</vt:lpstr>
      <vt:lpstr>Finals gener 1939. Enrique Líster a Sant Celoni</vt:lpstr>
      <vt:lpstr>29 gener 1939. Bombardeig de Sant Celoni</vt:lpstr>
      <vt:lpstr>Naus de les drapaires, on hi havia el dipòsit de benzina</vt:lpstr>
      <vt:lpstr>29 gener 1939. Bombardeig de Sant Celoni</vt:lpstr>
      <vt:lpstr>30 gener 1939. Assassinat de 7 soldats franquistes</vt:lpstr>
      <vt:lpstr>31 gener. Ponts i comunicacions dinamitats</vt:lpstr>
      <vt:lpstr>Diapositiva 13</vt:lpstr>
      <vt:lpstr>31 gener. Retirada de les tropes republicanes</vt:lpstr>
      <vt:lpstr>Tanqueta russa, de l’exèrcit republicà que va quedar al camí de Sant Llorenç de Vilardell. Aplec de Sant Llorenç, cap a 1947</vt:lpstr>
      <vt:lpstr>31 gener, impàs entre la retirada dels republicans i l’entrada dels franquistes</vt:lpstr>
      <vt:lpstr>31 gener 1939. Entrada tropes franquistes</vt:lpstr>
      <vt:lpstr>1 febrer: Felipe Portillo alcalde provisional</vt:lpstr>
      <vt:lpstr>9 febrer: nou Ajuntament. Josep M. Riera,  alcalde</vt:lpstr>
      <vt:lpstr>Tothom es va fer de Falange</vt:lpstr>
      <vt:lpstr>Diapositiva 21</vt:lpstr>
      <vt:lpstr>Diapositiva 22</vt:lpstr>
      <vt:lpstr>Celonins d’esquerres detinguts a Falange</vt:lpstr>
      <vt:lpstr>Represàlies per “rojos”</vt:lpstr>
      <vt:lpstr>Batalló de treballadors i els soldats vigilants</vt:lpstr>
      <vt:lpstr>Imatge del procés de reparació dels Quatre Ponts, sobre la riera  del Pertegàs, reconstruït per presoners de guerra (1939)</vt:lpstr>
      <vt:lpstr>El poble sense homes joves</vt:lpstr>
      <vt:lpstr>Batalló de regulars a Sant Celoni:  Tabor de Regulars de Ceuta núm. 3</vt:lpstr>
      <vt:lpstr>Diapositiva 29</vt:lpstr>
      <vt:lpstr>Celonins empresonats. Consells de Guerra</vt:lpstr>
      <vt:lpstr>Celonins empresonats. Consells de Guerra</vt:lpstr>
      <vt:lpstr>Morts per la repressió franquista</vt:lpstr>
      <vt:lpstr>Morts per la repressió franquista</vt:lpstr>
      <vt:lpstr>Poble militaritzat</vt:lpstr>
      <vt:lpstr>Diapositiva 35</vt:lpstr>
      <vt:lpstr>Obres i serveis urgents per part de l’Ajuntament</vt:lpstr>
      <vt:lpstr>Nova retolació de carrers. 8 març 1939</vt:lpstr>
      <vt:lpstr>Fam a la postguerra. L’Auxili Social</vt:lpstr>
      <vt:lpstr>Balanç final. Morts, empresonats, exiliats...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Guerra Civil a Sant Celoni</dc:title>
  <dc:creator>pepus abril</dc:creator>
  <cp:lastModifiedBy>pepus abril</cp:lastModifiedBy>
  <cp:revision>77</cp:revision>
  <dcterms:created xsi:type="dcterms:W3CDTF">2019-07-16T16:32:33Z</dcterms:created>
  <dcterms:modified xsi:type="dcterms:W3CDTF">2019-07-17T17:05:05Z</dcterms:modified>
</cp:coreProperties>
</file>