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4"/>
  </p:notesMasterIdLst>
  <p:sldIdLst>
    <p:sldId id="265" r:id="rId4"/>
    <p:sldId id="405" r:id="rId5"/>
    <p:sldId id="416" r:id="rId6"/>
    <p:sldId id="421" r:id="rId7"/>
    <p:sldId id="430" r:id="rId8"/>
    <p:sldId id="419" r:id="rId9"/>
    <p:sldId id="431" r:id="rId10"/>
    <p:sldId id="417" r:id="rId11"/>
    <p:sldId id="383" r:id="rId12"/>
    <p:sldId id="423" r:id="rId13"/>
    <p:sldId id="435" r:id="rId14"/>
    <p:sldId id="438" r:id="rId15"/>
    <p:sldId id="432" r:id="rId16"/>
    <p:sldId id="425" r:id="rId17"/>
    <p:sldId id="426" r:id="rId18"/>
    <p:sldId id="427" r:id="rId19"/>
    <p:sldId id="428" r:id="rId20"/>
    <p:sldId id="433" r:id="rId21"/>
    <p:sldId id="429" r:id="rId22"/>
    <p:sldId id="434" r:id="rId2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3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Agraz | CAFBL" initials="MA|C" lastIdx="6" clrIdx="0">
    <p:extLst>
      <p:ext uri="{19B8F6BF-5375-455C-9EA6-DF929625EA0E}">
        <p15:presenceInfo xmlns:p15="http://schemas.microsoft.com/office/powerpoint/2012/main" userId="S::magraz@cafbl.cat::fc36c7ca-05e2-4fdd-ad31-96832303da9b" providerId="AD"/>
      </p:ext>
    </p:extLst>
  </p:cmAuthor>
  <p:cmAuthor id="2" name="Marta Martinez Tomas" initials="MMT" lastIdx="3" clrIdx="1">
    <p:extLst>
      <p:ext uri="{19B8F6BF-5375-455C-9EA6-DF929625EA0E}">
        <p15:presenceInfo xmlns:p15="http://schemas.microsoft.com/office/powerpoint/2012/main" userId="S::marta.martinez@coac.net::781b4895-4094-49a7-bfa2-c1e4cb85ae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A3D"/>
    <a:srgbClr val="A54949"/>
    <a:srgbClr val="CB8F85"/>
    <a:srgbClr val="383766"/>
    <a:srgbClr val="E8E9F5"/>
    <a:srgbClr val="FEFEFE"/>
    <a:srgbClr val="292E5C"/>
    <a:srgbClr val="F3F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D6F17-0882-41D6-B7AF-F47A070215AA}" v="5" dt="2022-07-15T09:59:51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40"/>
      </p:cViewPr>
      <p:guideLst>
        <p:guide orient="horz" pos="2160"/>
        <p:guide pos="63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2E16-89F9-4A7D-8AFD-4AB18BFAED38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71BF-0C7E-4658-BF76-5380A907FC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89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5BAA9-E106-7F43-A66B-0957ACD9ED0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09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04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43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35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49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28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82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4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6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47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86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AFE3-60E4-C04C-B991-EEFD0538F82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39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nfo en el p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9204" y="1399045"/>
            <a:ext cx="7823200" cy="14051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br>
              <a:rPr lang="es-ES_tradnl" dirty="0"/>
            </a:br>
            <a:r>
              <a:rPr lang="es-ES_tradnl" dirty="0" err="1"/>
              <a:t>bla</a:t>
            </a:r>
            <a:r>
              <a:rPr lang="es-ES_tradnl" dirty="0"/>
              <a:t> </a:t>
            </a:r>
            <a:r>
              <a:rPr lang="es-ES_tradnl" dirty="0" err="1"/>
              <a:t>bla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9204" y="2980236"/>
            <a:ext cx="7823200" cy="20455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7D8284-74C5-974D-BA17-788C65FAEC12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898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+Grafic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17298" y="1158828"/>
            <a:ext cx="10449919" cy="7866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716646" y="2174876"/>
            <a:ext cx="10451124" cy="3863975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A75A6FC-743E-5943-9FFB-75C8F200B376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091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0866" y="1488505"/>
            <a:ext cx="7823200" cy="1851467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0866" y="3512161"/>
            <a:ext cx="7823200" cy="1323709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689205" y="5703790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689744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27428" y="5703790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327967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Marcador de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76782" y="5703790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5977321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8600721" y="5699519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7"/>
          </p:nvPr>
        </p:nvSpPr>
        <p:spPr>
          <a:xfrm>
            <a:off x="8601260" y="5969811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823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0EC75-9A45-204C-B48C-868243F40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DFA56-5CC3-1042-807B-ACCB6F604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46CAA2-EC8D-BB4F-A660-F991811C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BE5B-BE7B-FD48-A710-8B5C8FF15EC5}" type="datetimeFigureOut">
              <a:rPr lang="es-ES" smtClean="0"/>
              <a:t>01/08/2022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8BF98-9E80-7141-A355-E64C8812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F4D2C1-1C41-B246-BCA1-D17CA472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2A08-3FBD-C34C-A247-DBDE5361CB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81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Info en el p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9204" y="1399045"/>
            <a:ext cx="7823200" cy="14554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dirty="0"/>
              <a:t>Clic para editar t</a:t>
            </a:r>
            <a:r>
              <a:rPr lang="es-ES" dirty="0"/>
              <a:t>i</a:t>
            </a:r>
            <a:r>
              <a:rPr lang="es-ES_tradnl" dirty="0" err="1"/>
              <a:t>tulo</a:t>
            </a:r>
            <a:br>
              <a:rPr lang="es-ES_tradnl" dirty="0"/>
            </a:br>
            <a:r>
              <a:rPr lang="es-ES_tradnl" dirty="0" err="1"/>
              <a:t>bla</a:t>
            </a:r>
            <a:r>
              <a:rPr lang="es-ES_tradnl" dirty="0"/>
              <a:t> </a:t>
            </a:r>
            <a:r>
              <a:rPr lang="es-ES_tradnl" dirty="0" err="1"/>
              <a:t>bla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9204" y="2980236"/>
            <a:ext cx="7823200" cy="20455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689205" y="5703790"/>
            <a:ext cx="2357477" cy="270293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689744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00561" y="5703790"/>
            <a:ext cx="2357477" cy="270293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301100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23794" y="5703790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5924334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8512404" y="5703790"/>
            <a:ext cx="2357477" cy="27029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 err="1"/>
              <a:t>Info</a:t>
            </a:r>
            <a:r>
              <a:rPr lang="es-ES_tradnl" dirty="0"/>
              <a:t> adicional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7"/>
          </p:nvPr>
        </p:nvSpPr>
        <p:spPr>
          <a:xfrm>
            <a:off x="8512943" y="5974082"/>
            <a:ext cx="2357014" cy="474662"/>
          </a:xfrm>
        </p:spPr>
        <p:txBody>
          <a:bodyPr/>
          <a:lstStyle>
            <a:lvl1pPr>
              <a:defRPr sz="12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3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5575" y="1752172"/>
            <a:ext cx="6344956" cy="34952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s-ES_tradnl" dirty="0"/>
              <a:t>1.	Haga clic para modificar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 hasCustomPrompt="1"/>
          </p:nvPr>
        </p:nvSpPr>
        <p:spPr>
          <a:xfrm>
            <a:off x="715574" y="2101701"/>
            <a:ext cx="6344958" cy="328737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1.1	Haga clic para modificar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2" hasCustomPrompt="1"/>
          </p:nvPr>
        </p:nvSpPr>
        <p:spPr>
          <a:xfrm>
            <a:off x="8386158" y="2101701"/>
            <a:ext cx="1225186" cy="328737"/>
          </a:xfr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_tradnl" dirty="0"/>
              <a:t>Pág.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5575" y="957807"/>
            <a:ext cx="8895770" cy="588899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_tradnl" dirty="0" err="1"/>
              <a:t>Indice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903C1A00-DFF0-814C-88CA-AA5AB1A63AB0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89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5813" y="2254464"/>
            <a:ext cx="7823200" cy="1228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813" y="3608978"/>
            <a:ext cx="7823200" cy="1743704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35813" y="1018924"/>
            <a:ext cx="7823200" cy="1226853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1050376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+Texto Normal cn Bulle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15841" y="1160868"/>
            <a:ext cx="7019423" cy="56188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715840" y="1898801"/>
            <a:ext cx="9171154" cy="3886223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F3852CB1-DCA4-0F45-BD92-FCEF4D27FF73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25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711004" y="1158828"/>
            <a:ext cx="8709414" cy="865720"/>
          </a:xfrm>
        </p:spPr>
        <p:txBody>
          <a:bodyPr/>
          <a:lstStyle>
            <a:lvl1pPr>
              <a:spcAft>
                <a:spcPts val="2400"/>
              </a:spcAft>
              <a:defRPr/>
            </a:lvl1pPr>
            <a:lvl2pPr>
              <a:defRPr baseline="0"/>
            </a:lvl2pPr>
            <a:lvl8pPr marL="3200400" indent="0">
              <a:buNone/>
              <a:defRPr/>
            </a:lvl8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40" y="2308596"/>
            <a:ext cx="8709478" cy="29439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711726" y="2602993"/>
            <a:ext cx="8709425" cy="301343"/>
          </a:xfrm>
        </p:spPr>
        <p:txBody>
          <a:bodyPr/>
          <a:lstStyle>
            <a:lvl1pPr marL="355600" indent="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defRPr/>
            </a:pPr>
            <a:fld id="{9E012BCD-22D0-184D-9AB0-69A695698260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654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Izquierda +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2461" y="1158828"/>
            <a:ext cx="4954202" cy="9663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_tradnl" dirty="0"/>
              <a:t>Haga clic para modificar texto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717297" y="1158828"/>
            <a:ext cx="5046956" cy="4434302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7297" y="5582951"/>
            <a:ext cx="5046956" cy="337339"/>
          </a:xfrm>
        </p:spPr>
        <p:txBody>
          <a:bodyPr>
            <a:normAutofit/>
          </a:bodyPr>
          <a:lstStyle>
            <a:lvl1pPr>
              <a:defRPr sz="1400" b="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6744" y="5920290"/>
            <a:ext cx="5046956" cy="371423"/>
          </a:xfrm>
        </p:spPr>
        <p:txBody>
          <a:bodyPr>
            <a:normAutofit/>
          </a:bodyPr>
          <a:lstStyle>
            <a:lvl1pPr>
              <a:defRPr sz="1400" b="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8"/>
          </p:nvPr>
        </p:nvSpPr>
        <p:spPr>
          <a:xfrm>
            <a:off x="6211708" y="2364070"/>
            <a:ext cx="4954954" cy="3218881"/>
          </a:xfr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134B30B8-1529-7A41-AFA4-B7BCA1AFD2AF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52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Derecha + Viñet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678409" y="1158828"/>
            <a:ext cx="4954202" cy="1305840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5"/>
          </p:nvPr>
        </p:nvSpPr>
        <p:spPr>
          <a:xfrm>
            <a:off x="6123484" y="1158828"/>
            <a:ext cx="5046956" cy="4434302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23484" y="5593131"/>
            <a:ext cx="5046956" cy="337339"/>
          </a:xfrm>
        </p:spPr>
        <p:txBody>
          <a:bodyPr>
            <a:normAutofit/>
          </a:bodyPr>
          <a:lstStyle>
            <a:lvl1pPr>
              <a:defRPr sz="1400" b="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23484" y="5933897"/>
            <a:ext cx="5046956" cy="371423"/>
          </a:xfrm>
        </p:spPr>
        <p:txBody>
          <a:bodyPr>
            <a:normAutofit/>
          </a:bodyPr>
          <a:lstStyle>
            <a:lvl1pPr>
              <a:defRPr sz="1400" b="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8" hasCustomPrompt="1"/>
          </p:nvPr>
        </p:nvSpPr>
        <p:spPr>
          <a:xfrm>
            <a:off x="677877" y="2691015"/>
            <a:ext cx="4954734" cy="603592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 sz="1800"/>
            </a:lvl1pPr>
          </a:lstStyle>
          <a:p>
            <a:pPr lvl="0"/>
            <a:r>
              <a:rPr lang="es-ES_tradnl" dirty="0"/>
              <a:t>Haga clic para modificar el estilo texto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9"/>
          </p:nvPr>
        </p:nvSpPr>
        <p:spPr>
          <a:xfrm>
            <a:off x="678409" y="3407780"/>
            <a:ext cx="4954954" cy="666466"/>
          </a:xfrm>
        </p:spPr>
        <p:txBody>
          <a:bodyPr/>
          <a:lstStyle>
            <a:lvl1pPr marL="355600" indent="0"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fld id="{4839F49A-D872-244F-8320-63731DC2B109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71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+Imagen Gra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09540" y="1158828"/>
            <a:ext cx="10449919" cy="7866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9540" y="5691538"/>
            <a:ext cx="5046956" cy="337339"/>
          </a:xfrm>
        </p:spPr>
        <p:txBody>
          <a:bodyPr>
            <a:normAutofit/>
          </a:bodyPr>
          <a:lstStyle>
            <a:lvl1pPr>
              <a:defRPr sz="1400" b="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709540" y="6032304"/>
            <a:ext cx="5046956" cy="371423"/>
          </a:xfrm>
        </p:spPr>
        <p:txBody>
          <a:bodyPr>
            <a:normAutofit/>
          </a:bodyPr>
          <a:lstStyle>
            <a:lvl1pPr>
              <a:defRPr sz="1400" b="0" i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8"/>
          </p:nvPr>
        </p:nvSpPr>
        <p:spPr>
          <a:xfrm>
            <a:off x="709540" y="2107556"/>
            <a:ext cx="10449919" cy="358363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F5844D83-26E5-194B-9296-5649CDB5BC7D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CDCB1FD9-0D50-824F-B4A1-539BCA98FA7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579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561102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743075"/>
            <a:ext cx="109728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</a:lstStyle>
          <a:p>
            <a:pPr>
              <a:defRPr/>
            </a:pPr>
            <a:fld id="{46D9F615-3782-DE4D-AB61-B08E78EB51A2}" type="datetime1">
              <a:rPr lang="es-ES" smtClean="0"/>
              <a:pPr>
                <a:defRPr/>
              </a:pPr>
              <a:t>01/08/2022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</a:lstStyle>
          <a:p>
            <a:pPr>
              <a:defRPr/>
            </a:pPr>
            <a:fld id="{CDCB1FD9-0D50-824F-B4A1-539BCA98FA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52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600" b="1">
          <a:solidFill>
            <a:srgbClr val="C81F3A"/>
          </a:solidFill>
          <a:latin typeface="Georgia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ts val="2400"/>
        </a:spcAft>
        <a:buFont typeface="Arial" charset="0"/>
        <a:defRPr sz="24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1pPr>
      <a:lvl2pPr marL="446088" indent="-446088" algn="l" defTabSz="457200" rtl="0" eaLnBrk="1" fontAlgn="base" hangingPunct="1">
        <a:spcBef>
          <a:spcPct val="20000"/>
        </a:spcBef>
        <a:spcAft>
          <a:spcPts val="1200"/>
        </a:spcAft>
        <a:buBlip>
          <a:blip r:embed="rId15"/>
        </a:buBlip>
        <a:defRPr sz="16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2pPr>
      <a:lvl3pPr marL="892175" indent="-446088" algn="l" defTabSz="457200" rtl="0" eaLnBrk="1" fontAlgn="base" hangingPunct="1">
        <a:spcBef>
          <a:spcPct val="20000"/>
        </a:spcBef>
        <a:spcAft>
          <a:spcPts val="1200"/>
        </a:spcAft>
        <a:buBlip>
          <a:blip r:embed="rId15"/>
        </a:buBlip>
        <a:defRPr sz="16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3pPr>
      <a:lvl4pPr marL="1350963" indent="-458788" algn="l" defTabSz="457200" rtl="0" eaLnBrk="1" fontAlgn="base" hangingPunct="1">
        <a:spcBef>
          <a:spcPct val="20000"/>
        </a:spcBef>
        <a:spcAft>
          <a:spcPts val="1200"/>
        </a:spcAft>
        <a:buSzPct val="100000"/>
        <a:buBlip>
          <a:blip r:embed="rId15"/>
        </a:buBlip>
        <a:defRPr sz="16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4pPr>
      <a:lvl5pPr marL="1797050" indent="-446088" algn="l" defTabSz="457200" rtl="0" eaLnBrk="1" fontAlgn="base" hangingPunct="1">
        <a:spcBef>
          <a:spcPct val="20000"/>
        </a:spcBef>
        <a:spcAft>
          <a:spcPts val="1200"/>
        </a:spcAft>
        <a:buSzPct val="100000"/>
        <a:buBlip>
          <a:blip r:embed="rId15"/>
        </a:buBlip>
        <a:defRPr sz="1600" b="1" kern="1200">
          <a:solidFill>
            <a:srgbClr val="C81F3A"/>
          </a:solidFill>
          <a:latin typeface="Georgia"/>
          <a:ea typeface="ＭＳ Ｐゴシック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trc.consellcaf.c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tr.cat/" TargetMode="External"/><Relationship Id="rId4" Type="http://schemas.openxmlformats.org/officeDocument/2006/relationships/hyperlink" Target="https://rehabilitacio.arquitectes.ca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otr.cat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hyperlink" Target="mailto:otrc@consellcaf.cat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otr.arquitectes@coac.net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D985F59-3746-7E4A-B675-8104BD382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7" t="3150" r="564" b="12886"/>
          <a:stretch/>
        </p:blipFill>
        <p:spPr>
          <a:xfrm>
            <a:off x="0" y="1"/>
            <a:ext cx="12175317" cy="6857999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4F13057-2BB5-7C4A-9387-7216550A6A6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92F1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4FC78F7-9366-BC49-B015-B6FD9B52C1C0}"/>
              </a:ext>
            </a:extLst>
          </p:cNvPr>
          <p:cNvSpPr/>
          <p:nvPr/>
        </p:nvSpPr>
        <p:spPr>
          <a:xfrm>
            <a:off x="4960" y="5783855"/>
            <a:ext cx="12208683" cy="109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7F1F7E7-A9DF-4626-BF0D-659C58BD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07" y="6056791"/>
            <a:ext cx="7633676" cy="6234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99B0617-3287-49F5-BEE6-BE2525E51489}"/>
              </a:ext>
            </a:extLst>
          </p:cNvPr>
          <p:cNvSpPr/>
          <p:nvPr/>
        </p:nvSpPr>
        <p:spPr>
          <a:xfrm>
            <a:off x="776204" y="648039"/>
            <a:ext cx="10768263" cy="448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Imagen 8" descr="Forma&#10;&#10;Descripción generada automáticamente con confianza baja">
            <a:extLst>
              <a:ext uri="{FF2B5EF4-FFF2-40B4-BE49-F238E27FC236}">
                <a16:creationId xmlns:a16="http://schemas.microsoft.com/office/drawing/2014/main" id="{891CC8FD-C256-B680-F635-A3B963E15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07" y="755669"/>
            <a:ext cx="1305004" cy="1214634"/>
          </a:xfrm>
          <a:prstGeom prst="rect">
            <a:avLst/>
          </a:prstGeom>
        </p:spPr>
      </p:pic>
      <p:pic>
        <p:nvPicPr>
          <p:cNvPr id="10" name="Picture 2" descr="OTR.cat">
            <a:extLst>
              <a:ext uri="{FF2B5EF4-FFF2-40B4-BE49-F238E27FC236}">
                <a16:creationId xmlns:a16="http://schemas.microsoft.com/office/drawing/2014/main" id="{A29B57CA-3908-14A2-7DE2-16227BCF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61" y="871246"/>
            <a:ext cx="2458691" cy="9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go">
            <a:extLst>
              <a:ext uri="{FF2B5EF4-FFF2-40B4-BE49-F238E27FC236}">
                <a16:creationId xmlns:a16="http://schemas.microsoft.com/office/drawing/2014/main" id="{D15FD88D-946B-1557-27A6-EF3EAF599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2"/>
          <a:stretch/>
        </p:blipFill>
        <p:spPr bwMode="auto">
          <a:xfrm>
            <a:off x="7900254" y="871247"/>
            <a:ext cx="3048563" cy="9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321B696-8E5C-10F6-060F-5EB874D23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BA706E5-2B1E-BBA0-F033-32A0FD8D9D4F}"/>
              </a:ext>
            </a:extLst>
          </p:cNvPr>
          <p:cNvSpPr txBox="1">
            <a:spLocks/>
          </p:cNvSpPr>
          <p:nvPr/>
        </p:nvSpPr>
        <p:spPr bwMode="auto">
          <a:xfrm>
            <a:off x="776204" y="2036835"/>
            <a:ext cx="10891814" cy="30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C81F3A"/>
                </a:solidFill>
                <a:latin typeface="Georgia"/>
                <a:ea typeface="ＭＳ Ｐゴシック" charset="0"/>
                <a:cs typeface="Georgi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rgbClr val="C81F3A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s-ES" sz="3200">
                <a:solidFill>
                  <a:srgbClr val="FF7A08"/>
                </a:solidFill>
                <a:latin typeface="Franklin Gothic Book" panose="020B0503020102020204" pitchFamily="34" charset="0"/>
              </a:rPr>
              <a:t>OTRs Oficines Tècniques de Rehabilitació</a:t>
            </a:r>
            <a:br>
              <a:rPr lang="es-ES" sz="3600">
                <a:solidFill>
                  <a:srgbClr val="FF7A08"/>
                </a:solidFill>
              </a:rPr>
            </a:br>
            <a:br>
              <a:rPr lang="es-ES" sz="4400">
                <a:solidFill>
                  <a:srgbClr val="FF7A08"/>
                </a:solidFill>
              </a:rPr>
            </a:br>
            <a:r>
              <a:rPr lang="es-ES">
                <a:solidFill>
                  <a:schemeClr val="tx1"/>
                </a:solidFill>
                <a:latin typeface="Franklin Gothic Demi" panose="020B0703020102020204" pitchFamily="34" charset="0"/>
              </a:rPr>
              <a:t>REHABILITAR ÉS ESTALVIAR </a:t>
            </a:r>
            <a:br>
              <a:rPr lang="es-ES" sz="4800">
                <a:solidFill>
                  <a:schemeClr val="tx1"/>
                </a:solidFill>
              </a:rPr>
            </a:br>
            <a:r>
              <a:rPr lang="es-ES" sz="3200">
                <a:solidFill>
                  <a:schemeClr val="tx1"/>
                </a:solidFill>
              </a:rPr>
              <a:t>Fons europeus per impulsar la rehabilitació</a:t>
            </a:r>
            <a:br>
              <a:rPr lang="es-ES" sz="5400"/>
            </a:br>
            <a:endParaRPr lang="es-ES" sz="2500" b="0" i="1" dirty="0"/>
          </a:p>
        </p:txBody>
      </p:sp>
    </p:spTree>
    <p:extLst>
      <p:ext uri="{BB962C8B-B14F-4D97-AF65-F5344CB8AC3E}">
        <p14:creationId xmlns:p14="http://schemas.microsoft.com/office/powerpoint/2010/main" val="167004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1"/>
            <a:ext cx="102289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entitats avancen fins al 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</a:rPr>
              <a:t>100% d’inversió </a:t>
            </a: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necessària per fer les obres, inclòs l’IVA.</a:t>
            </a: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>
              <a:spcBef>
                <a:spcPts val="1200"/>
              </a:spcBef>
            </a:pP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Ens finançaran el 100% de les obres, un cop acabades l’entitat recupera la subvenció i</a:t>
            </a:r>
            <a:r>
              <a:rPr lang="ca-ES">
                <a:latin typeface="Arial" panose="020B0604020202020204" pitchFamily="34" charset="0"/>
                <a:ea typeface="Times New Roman" panose="02020603050405020304" pitchFamily="18" charset="0"/>
              </a:rPr>
              <a:t> l’import restant 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 paguem en quotes.</a:t>
            </a:r>
          </a:p>
          <a:p>
            <a:pPr algn="just" fontAlgn="base"/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Gaudirem d’un període de carència: començarem a retornar el crèdit un cop acabades les obres (mateix moment que 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començarem a pagar menys per la factura de la llum</a:t>
            </a:r>
            <a:r>
              <a:rPr lang="ca-ES">
                <a:latin typeface="Arial" panose="020B0604020202020204" pitchFamily="34" charset="0"/>
                <a:ea typeface="Times New Roman" panose="02020603050405020304" pitchFamily="18" charset="0"/>
              </a:rPr>
              <a:t> i gas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 fontAlgn="base"/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11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comunitats de propietaris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gaudiran de préstecs </a:t>
            </a: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</a:t>
            </a:r>
            <a:r>
              <a:rPr lang="ca-ES" sz="180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tindran un tipus fix </a:t>
            </a: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màxim</a:t>
            </a:r>
            <a:r>
              <a:rPr lang="ca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 5,25% anual a un termini de 10 anys 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</a:rPr>
              <a:t>d’amortització, podent-lo allargar fins a 15 anys a un tipus fix màxim del 5,90% anual.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85CCF46-BE10-0143-AE51-FC830C6E2583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Com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són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els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rgbClr val="FF7A08"/>
                </a:solidFill>
              </a:rPr>
              <a:t>préstecs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  <a:endParaRPr lang="es-ES" sz="2400" dirty="0">
              <a:solidFill>
                <a:srgbClr val="FF7A08"/>
              </a:solidFill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7984FF45-7814-444C-A510-89023F8C6BD5}"/>
              </a:ext>
            </a:extLst>
          </p:cNvPr>
          <p:cNvSpPr/>
          <p:nvPr/>
        </p:nvSpPr>
        <p:spPr>
          <a:xfrm>
            <a:off x="5688419" y="4967200"/>
            <a:ext cx="627321" cy="404037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B079C0-58F5-4DE0-B902-A5614C48FA84}"/>
              </a:ext>
            </a:extLst>
          </p:cNvPr>
          <p:cNvSpPr txBox="1"/>
          <p:nvPr/>
        </p:nvSpPr>
        <p:spPr>
          <a:xfrm>
            <a:off x="3047114" y="5405712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quota mensual entre 80€ i 100€ </a:t>
            </a:r>
          </a:p>
          <a:p>
            <a:pPr algn="ctr"/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pagarem menys al rebut de la llum i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</a:rPr>
              <a:t> gas</a:t>
            </a: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84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85CCF46-BE10-0143-AE51-FC830C6E2583}"/>
              </a:ext>
            </a:extLst>
          </p:cNvPr>
          <p:cNvSpPr txBox="1">
            <a:spLocks/>
          </p:cNvSpPr>
          <p:nvPr/>
        </p:nvSpPr>
        <p:spPr>
          <a:xfrm>
            <a:off x="628650" y="26665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Exemples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pràctics</a:t>
            </a:r>
            <a:endParaRPr lang="es-ES" sz="2400" dirty="0">
              <a:solidFill>
                <a:srgbClr val="FF7A0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EA5870-30BE-4A47-7B9E-C8FB338B4BC8}"/>
              </a:ext>
            </a:extLst>
          </p:cNvPr>
          <p:cNvSpPr txBox="1"/>
          <p:nvPr/>
        </p:nvSpPr>
        <p:spPr>
          <a:xfrm>
            <a:off x="8311115" y="6285021"/>
            <a:ext cx="35057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*Font: CSCAE Guia </a:t>
            </a:r>
            <a:r>
              <a:rPr kumimoji="0" lang="ca-E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Deducciones</a:t>
            </a:r>
            <a:r>
              <a:rPr kumimoji="0" lang="ca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 </a:t>
            </a:r>
            <a:r>
              <a:rPr kumimoji="0" lang="ca-E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Fiscales</a:t>
            </a:r>
            <a:endParaRPr kumimoji="0" lang="ca-E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eplica Pro" panose="020B0504020101020102" pitchFamily="34" charset="0"/>
              <a:sym typeface="Helvetica Neu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1CF033-2985-D4DC-2CC8-C1472FC05403}"/>
              </a:ext>
            </a:extLst>
          </p:cNvPr>
          <p:cNvSpPr txBox="1"/>
          <p:nvPr/>
        </p:nvSpPr>
        <p:spPr>
          <a:xfrm>
            <a:off x="6098873" y="373963"/>
            <a:ext cx="57179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2200" b="1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Exemple 1: </a:t>
            </a:r>
          </a:p>
          <a:p>
            <a:pPr algn="r"/>
            <a:r>
              <a:rPr lang="ca-ES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 dins el Programa 3 </a:t>
            </a:r>
            <a:r>
              <a:rPr lang="ca-ES" sz="22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Edificis</a:t>
            </a:r>
            <a:endParaRPr lang="es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6F1205-8F9D-BC69-4B55-77B5874C4CA6}"/>
              </a:ext>
            </a:extLst>
          </p:cNvPr>
          <p:cNvSpPr txBox="1"/>
          <p:nvPr/>
        </p:nvSpPr>
        <p:spPr>
          <a:xfrm>
            <a:off x="628645" y="1029530"/>
            <a:ext cx="6491481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 de </a:t>
            </a:r>
            <a:r>
              <a:rPr lang="ca-E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Carlos: Propietari del 100% de l’habitatge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30B77A-FC37-9E46-26FA-4A60C9D3D5EA}"/>
              </a:ext>
            </a:extLst>
          </p:cNvPr>
          <p:cNvSpPr txBox="1"/>
          <p:nvPr/>
        </p:nvSpPr>
        <p:spPr>
          <a:xfrm>
            <a:off x="628645" y="1630205"/>
            <a:ext cx="4270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Inversió total (sense ajudes)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A3859F-93F8-3FA1-ACF9-58B666681FFA}"/>
              </a:ext>
            </a:extLst>
          </p:cNvPr>
          <p:cNvSpPr txBox="1"/>
          <p:nvPr/>
        </p:nvSpPr>
        <p:spPr>
          <a:xfrm>
            <a:off x="4724400" y="1662743"/>
            <a:ext cx="1813559" cy="553998"/>
          </a:xfrm>
          <a:prstGeom prst="rect">
            <a:avLst/>
          </a:prstGeom>
          <a:solidFill>
            <a:srgbClr val="F3F5ED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3000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30.000 €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5EF244-06D0-E607-0035-A956642837C1}"/>
              </a:ext>
            </a:extLst>
          </p:cNvPr>
          <p:cNvSpPr/>
          <p:nvPr/>
        </p:nvSpPr>
        <p:spPr>
          <a:xfrm>
            <a:off x="531676" y="2822448"/>
            <a:ext cx="6006283" cy="331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99A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4D51C5-55F5-96BD-4946-CA97EC67A7E4}"/>
              </a:ext>
            </a:extLst>
          </p:cNvPr>
          <p:cNvSpPr txBox="1"/>
          <p:nvPr/>
        </p:nvSpPr>
        <p:spPr>
          <a:xfrm>
            <a:off x="628649" y="2182213"/>
            <a:ext cx="4270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Ajuda rebuda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D004B6-682A-97F6-41FB-8EE82D173C33}"/>
              </a:ext>
            </a:extLst>
          </p:cNvPr>
          <p:cNvSpPr txBox="1"/>
          <p:nvPr/>
        </p:nvSpPr>
        <p:spPr>
          <a:xfrm>
            <a:off x="5224803" y="2182213"/>
            <a:ext cx="1313156" cy="430887"/>
          </a:xfrm>
          <a:prstGeom prst="rect">
            <a:avLst/>
          </a:prstGeom>
          <a:solidFill>
            <a:srgbClr val="E8E9F5"/>
          </a:solidFill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18.800 €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A0B2BE-5A1D-5190-03B9-CDF95541BE15}"/>
              </a:ext>
            </a:extLst>
          </p:cNvPr>
          <p:cNvSpPr txBox="1"/>
          <p:nvPr/>
        </p:nvSpPr>
        <p:spPr>
          <a:xfrm>
            <a:off x="712269" y="3028054"/>
            <a:ext cx="4952929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– Quantitat satisfeta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B – Ajuda percebuda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 – Base deducció neta (C=A-B)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Base màxima de deducció segons RD 19/2021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% Deducció (60% de “C”)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Import deduït a renta 2022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Import deduït a renta 2023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Import deduït a renta 2024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4704B2-7D50-B047-210B-20F8B6CAEAC3}"/>
              </a:ext>
            </a:extLst>
          </p:cNvPr>
          <p:cNvSpPr txBox="1"/>
          <p:nvPr/>
        </p:nvSpPr>
        <p:spPr>
          <a:xfrm>
            <a:off x="5322472" y="3028054"/>
            <a:ext cx="1215487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11.200 €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5.000 €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6.720 €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720 €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DD42FE-F0E6-1D13-4EF6-2F62BECF00B7}"/>
              </a:ext>
            </a:extLst>
          </p:cNvPr>
          <p:cNvSpPr/>
          <p:nvPr/>
        </p:nvSpPr>
        <p:spPr>
          <a:xfrm>
            <a:off x="6864108" y="1626929"/>
            <a:ext cx="4952929" cy="2914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99A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EA6F30-CD2F-5AD9-E289-B191C2E8FCBF}"/>
              </a:ext>
            </a:extLst>
          </p:cNvPr>
          <p:cNvSpPr txBox="1"/>
          <p:nvPr/>
        </p:nvSpPr>
        <p:spPr>
          <a:xfrm>
            <a:off x="7044700" y="1832535"/>
            <a:ext cx="4952929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Carlos ha pagat per la rehabilitació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Recupera, via subvenció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Recupera, via IRPF (global)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Total cost real de la rehabilitació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% estalvi (ajuda + deduccions)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C45AF6-5C30-4501-DF33-004C488A5E51}"/>
              </a:ext>
            </a:extLst>
          </p:cNvPr>
          <p:cNvSpPr txBox="1"/>
          <p:nvPr/>
        </p:nvSpPr>
        <p:spPr>
          <a:xfrm>
            <a:off x="10517047" y="2206721"/>
            <a:ext cx="1215487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18.800 €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6.720 €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4.480 €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2A6DD5-FA70-CB8C-1D11-90DE9E948256}"/>
              </a:ext>
            </a:extLst>
          </p:cNvPr>
          <p:cNvSpPr txBox="1"/>
          <p:nvPr/>
        </p:nvSpPr>
        <p:spPr>
          <a:xfrm>
            <a:off x="7044700" y="4819650"/>
            <a:ext cx="477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Ajudes + deduccions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524364-8F7D-8676-98A5-7BB337E09230}"/>
              </a:ext>
            </a:extLst>
          </p:cNvPr>
          <p:cNvSpPr txBox="1"/>
          <p:nvPr/>
        </p:nvSpPr>
        <p:spPr>
          <a:xfrm>
            <a:off x="9371935" y="5318817"/>
            <a:ext cx="244489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25.520 €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6593F87-E1CA-E9EB-8DBD-79F5B24658DD}"/>
              </a:ext>
            </a:extLst>
          </p:cNvPr>
          <p:cNvCxnSpPr/>
          <p:nvPr/>
        </p:nvCxnSpPr>
        <p:spPr>
          <a:xfrm>
            <a:off x="628645" y="1409700"/>
            <a:ext cx="11188181" cy="0"/>
          </a:xfrm>
          <a:prstGeom prst="line">
            <a:avLst/>
          </a:prstGeom>
          <a:ln>
            <a:solidFill>
              <a:srgbClr val="499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8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85CCF46-BE10-0143-AE51-FC830C6E2583}"/>
              </a:ext>
            </a:extLst>
          </p:cNvPr>
          <p:cNvSpPr txBox="1">
            <a:spLocks/>
          </p:cNvSpPr>
          <p:nvPr/>
        </p:nvSpPr>
        <p:spPr>
          <a:xfrm>
            <a:off x="628650" y="26665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Exemples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pràctics</a:t>
            </a:r>
            <a:endParaRPr lang="es-ES" sz="2400" dirty="0">
              <a:solidFill>
                <a:srgbClr val="FF7A08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EA5870-30BE-4A47-7B9E-C8FB338B4BC8}"/>
              </a:ext>
            </a:extLst>
          </p:cNvPr>
          <p:cNvSpPr txBox="1"/>
          <p:nvPr/>
        </p:nvSpPr>
        <p:spPr>
          <a:xfrm>
            <a:off x="8311115" y="6285021"/>
            <a:ext cx="35057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*Font: CSCAE Guia </a:t>
            </a:r>
            <a:r>
              <a:rPr kumimoji="0" lang="ca-E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Deducciones</a:t>
            </a:r>
            <a:r>
              <a:rPr kumimoji="0" lang="ca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 </a:t>
            </a:r>
            <a:r>
              <a:rPr kumimoji="0" lang="ca-E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plica Pro" panose="020B0504020101020102" pitchFamily="34" charset="0"/>
                <a:sym typeface="Helvetica Neue"/>
              </a:rPr>
              <a:t>Fiscales</a:t>
            </a:r>
            <a:endParaRPr kumimoji="0" lang="ca-E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eplica Pro" panose="020B0504020101020102" pitchFamily="34" charset="0"/>
              <a:sym typeface="Helvetica Neue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1CF033-2985-D4DC-2CC8-C1472FC05403}"/>
              </a:ext>
            </a:extLst>
          </p:cNvPr>
          <p:cNvSpPr txBox="1"/>
          <p:nvPr/>
        </p:nvSpPr>
        <p:spPr>
          <a:xfrm>
            <a:off x="6098873" y="373963"/>
            <a:ext cx="57179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a-ES" sz="2200" b="1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Exemple 2: </a:t>
            </a:r>
          </a:p>
          <a:p>
            <a:pPr algn="r"/>
            <a:r>
              <a:rPr lang="ca-ES" sz="22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 dins el Programa 4 </a:t>
            </a:r>
            <a:r>
              <a:rPr lang="ca-ES" sz="22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Habitatges</a:t>
            </a:r>
            <a:endParaRPr lang="es-E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6F1205-8F9D-BC69-4B55-77B5874C4CA6}"/>
              </a:ext>
            </a:extLst>
          </p:cNvPr>
          <p:cNvSpPr txBox="1"/>
          <p:nvPr/>
        </p:nvSpPr>
        <p:spPr>
          <a:xfrm>
            <a:off x="628645" y="1029530"/>
            <a:ext cx="6491481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160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 de Marta</a:t>
            </a:r>
            <a:r>
              <a:rPr lang="ca-ES" sz="16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Propietària del 100% de l’habitatge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30B77A-FC37-9E46-26FA-4A60C9D3D5EA}"/>
              </a:ext>
            </a:extLst>
          </p:cNvPr>
          <p:cNvSpPr txBox="1"/>
          <p:nvPr/>
        </p:nvSpPr>
        <p:spPr>
          <a:xfrm>
            <a:off x="628645" y="1630205"/>
            <a:ext cx="4270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Inversió total (sense ajudes)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A3859F-93F8-3FA1-ACF9-58B666681FFA}"/>
              </a:ext>
            </a:extLst>
          </p:cNvPr>
          <p:cNvSpPr txBox="1"/>
          <p:nvPr/>
        </p:nvSpPr>
        <p:spPr>
          <a:xfrm>
            <a:off x="4724400" y="1662743"/>
            <a:ext cx="1813559" cy="553998"/>
          </a:xfrm>
          <a:prstGeom prst="rect">
            <a:avLst/>
          </a:prstGeom>
          <a:solidFill>
            <a:srgbClr val="F3F5ED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3000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5.000 €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5EF244-06D0-E607-0035-A956642837C1}"/>
              </a:ext>
            </a:extLst>
          </p:cNvPr>
          <p:cNvSpPr/>
          <p:nvPr/>
        </p:nvSpPr>
        <p:spPr>
          <a:xfrm>
            <a:off x="531676" y="2822448"/>
            <a:ext cx="6006283" cy="2702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99A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4D51C5-55F5-96BD-4946-CA97EC67A7E4}"/>
              </a:ext>
            </a:extLst>
          </p:cNvPr>
          <p:cNvSpPr txBox="1"/>
          <p:nvPr/>
        </p:nvSpPr>
        <p:spPr>
          <a:xfrm>
            <a:off x="628649" y="2182213"/>
            <a:ext cx="4270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Ajuda rebuda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D004B6-682A-97F6-41FB-8EE82D173C33}"/>
              </a:ext>
            </a:extLst>
          </p:cNvPr>
          <p:cNvSpPr txBox="1"/>
          <p:nvPr/>
        </p:nvSpPr>
        <p:spPr>
          <a:xfrm>
            <a:off x="5224803" y="2182213"/>
            <a:ext cx="1313156" cy="430887"/>
          </a:xfrm>
          <a:prstGeom prst="rect">
            <a:avLst/>
          </a:prstGeom>
          <a:solidFill>
            <a:srgbClr val="E8E9F5"/>
          </a:solidFill>
        </p:spPr>
        <p:txBody>
          <a:bodyPr wrap="square" rtlCol="0">
            <a:spAutoFit/>
          </a:bodyPr>
          <a:lstStyle/>
          <a:p>
            <a:r>
              <a:rPr lang="ca-ES" sz="2200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A0B2BE-5A1D-5190-03B9-CDF95541BE15}"/>
              </a:ext>
            </a:extLst>
          </p:cNvPr>
          <p:cNvSpPr txBox="1"/>
          <p:nvPr/>
        </p:nvSpPr>
        <p:spPr>
          <a:xfrm>
            <a:off x="712269" y="3028054"/>
            <a:ext cx="4952929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 – Quantitat satisfeta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B – Ajuda percebuda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 – Base deducció neta (C=A-B)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Base màxima de deducció segons RD 19/2021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% Deducció (20% de “C”)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Import deduït a renta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4704B2-7D50-B047-210B-20F8B6CAEAC3}"/>
              </a:ext>
            </a:extLst>
          </p:cNvPr>
          <p:cNvSpPr txBox="1"/>
          <p:nvPr/>
        </p:nvSpPr>
        <p:spPr>
          <a:xfrm>
            <a:off x="5322472" y="3028054"/>
            <a:ext cx="1215487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3.000 €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5.000 €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600 €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8DD42FE-F0E6-1D13-4EF6-2F62BECF00B7}"/>
              </a:ext>
            </a:extLst>
          </p:cNvPr>
          <p:cNvSpPr/>
          <p:nvPr/>
        </p:nvSpPr>
        <p:spPr>
          <a:xfrm>
            <a:off x="6864108" y="1626929"/>
            <a:ext cx="4952929" cy="2914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99A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CEA6F30-CD2F-5AD9-E289-B191C2E8FCBF}"/>
              </a:ext>
            </a:extLst>
          </p:cNvPr>
          <p:cNvSpPr txBox="1"/>
          <p:nvPr/>
        </p:nvSpPr>
        <p:spPr>
          <a:xfrm>
            <a:off x="7044700" y="1832535"/>
            <a:ext cx="4952929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Marta ha pagat per la rehabilitació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Recupera, via subvenció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Recupera, via IRPF (global)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Total cost real de la rehabilitació</a:t>
            </a:r>
          </a:p>
          <a:p>
            <a:pPr>
              <a:lnSpc>
                <a:spcPct val="150000"/>
              </a:lnSpc>
            </a:pP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% estalvi (ajuda + deduccions)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C45AF6-5C30-4501-DF33-004C488A5E51}"/>
              </a:ext>
            </a:extLst>
          </p:cNvPr>
          <p:cNvSpPr txBox="1"/>
          <p:nvPr/>
        </p:nvSpPr>
        <p:spPr>
          <a:xfrm>
            <a:off x="10517047" y="2206721"/>
            <a:ext cx="1215487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499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383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solidFill>
                  <a:srgbClr val="A5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2.400 €</a:t>
            </a:r>
          </a:p>
          <a:p>
            <a:pPr algn="ctr">
              <a:lnSpc>
                <a:spcPct val="150000"/>
              </a:lnSpc>
            </a:pPr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2A6DD5-FA70-CB8C-1D11-90DE9E948256}"/>
              </a:ext>
            </a:extLst>
          </p:cNvPr>
          <p:cNvSpPr txBox="1"/>
          <p:nvPr/>
        </p:nvSpPr>
        <p:spPr>
          <a:xfrm>
            <a:off x="7044700" y="4819650"/>
            <a:ext cx="477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Ajudes + deduccions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524364-8F7D-8676-98A5-7BB337E09230}"/>
              </a:ext>
            </a:extLst>
          </p:cNvPr>
          <p:cNvSpPr txBox="1"/>
          <p:nvPr/>
        </p:nvSpPr>
        <p:spPr>
          <a:xfrm>
            <a:off x="9371935" y="5318817"/>
            <a:ext cx="2444891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2.600 €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6593F87-E1CA-E9EB-8DBD-79F5B24658DD}"/>
              </a:ext>
            </a:extLst>
          </p:cNvPr>
          <p:cNvCxnSpPr/>
          <p:nvPr/>
        </p:nvCxnSpPr>
        <p:spPr>
          <a:xfrm>
            <a:off x="628645" y="1409700"/>
            <a:ext cx="11188181" cy="0"/>
          </a:xfrm>
          <a:prstGeom prst="line">
            <a:avLst/>
          </a:prstGeom>
          <a:ln>
            <a:solidFill>
              <a:srgbClr val="499A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4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1"/>
            <a:ext cx="102289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cas de tenir un Administrador de Finques,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posa’t en contacte amb ell o ella perquè t’assessori i gestioni tots els tràmits necessaris.</a:t>
            </a: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Servei d’assessorament al ciutadà Consell CAF: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https://otrc.consellcaf.cat/</a:t>
            </a:r>
            <a:endParaRPr lang="ca-E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endParaRPr lang="ca-E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ca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cas de no tenir un Administrador de Finques, posa’t en contacte amb un arquitecte o arquitecte tècnic especialitzat mitjançant les nostres llistes de professionals experts directament a les pàgines web: </a:t>
            </a: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COAC: </a:t>
            </a:r>
            <a:r>
              <a:rPr lang="ca-E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https://rehabilitacio.arquitectes.cat/</a:t>
            </a:r>
            <a:endParaRPr lang="ca-ES" b="1" u="sng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CAATEEB: </a:t>
            </a:r>
            <a:r>
              <a:rPr lang="ca-ES" b="1" u="sng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https://otr.cat/</a:t>
            </a:r>
            <a:endParaRPr lang="ca-E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a-E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endParaRPr lang="ca-E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a-E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8944E112-5A80-1430-F942-DC970E1DC077}"/>
              </a:ext>
            </a:extLst>
          </p:cNvPr>
          <p:cNvSpPr txBox="1">
            <a:spLocks/>
          </p:cNvSpPr>
          <p:nvPr/>
        </p:nvSpPr>
        <p:spPr>
          <a:xfrm>
            <a:off x="811534" y="809558"/>
            <a:ext cx="9088246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>
                <a:solidFill>
                  <a:schemeClr val="tx1"/>
                </a:solidFill>
              </a:rPr>
              <a:t>Què he de fer per </a:t>
            </a:r>
            <a:r>
              <a:rPr lang="ca-ES" sz="2400">
                <a:solidFill>
                  <a:srgbClr val="FF7A08"/>
                </a:solidFill>
              </a:rPr>
              <a:t>acollir-me als Fons </a:t>
            </a:r>
            <a:r>
              <a:rPr lang="ca-ES" sz="2400">
                <a:solidFill>
                  <a:srgbClr val="C00000"/>
                </a:solidFill>
              </a:rPr>
              <a:t>Next Generation?</a:t>
            </a:r>
          </a:p>
        </p:txBody>
      </p:sp>
    </p:spTree>
    <p:extLst>
      <p:ext uri="{BB962C8B-B14F-4D97-AF65-F5344CB8AC3E}">
        <p14:creationId xmlns:p14="http://schemas.microsoft.com/office/powerpoint/2010/main" val="282752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1"/>
            <a:ext cx="1022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ca-ES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Demanar </a:t>
            </a:r>
            <a:r>
              <a:rPr lang="ca-ES" b="1">
                <a:latin typeface="Arial" panose="020B0604020202020204" pitchFamily="34" charset="0"/>
                <a:ea typeface="Times New Roman" panose="02020603050405020304" pitchFamily="18" charset="0"/>
              </a:rPr>
              <a:t>a l’arquitecte o arquitecte </a:t>
            </a:r>
            <a:r>
              <a:rPr lang="ca-ES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tècnic una v</a:t>
            </a:r>
            <a:r>
              <a:rPr lang="ca-E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aloració tècnica </a:t>
            </a:r>
            <a:r>
              <a:rPr lang="ca-ES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económica:</a:t>
            </a:r>
          </a:p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endParaRPr lang="ca-E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85CCF46-BE10-0143-AE51-FC830C6E2583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810714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>
                <a:solidFill>
                  <a:schemeClr val="tx1"/>
                </a:solidFill>
              </a:rPr>
              <a:t>Què he de fer per </a:t>
            </a:r>
            <a:r>
              <a:rPr lang="ca-ES" sz="2400">
                <a:solidFill>
                  <a:srgbClr val="FF7A08"/>
                </a:solidFill>
              </a:rPr>
              <a:t>acollir-me als Fons </a:t>
            </a:r>
            <a:r>
              <a:rPr lang="ca-ES" sz="2400">
                <a:solidFill>
                  <a:srgbClr val="C00000"/>
                </a:solidFill>
              </a:rPr>
              <a:t>Next Generation?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15E674-5AF3-4692-BC6A-2FAB28101DDA}"/>
              </a:ext>
            </a:extLst>
          </p:cNvPr>
          <p:cNvSpPr txBox="1"/>
          <p:nvPr/>
        </p:nvSpPr>
        <p:spPr>
          <a:xfrm>
            <a:off x="1419497" y="2560320"/>
            <a:ext cx="4101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u="sng" dirty="0">
                <a:latin typeface="Arial" panose="020B0604020202020204" pitchFamily="34" charset="0"/>
                <a:cs typeface="Arial" panose="020B0604020202020204" pitchFamily="34" charset="0"/>
              </a:rPr>
              <a:t>Valoració tècnica</a:t>
            </a: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Estudi del teu edifici</a:t>
            </a: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Valoració de les característiques constructives generals de l’edifici</a:t>
            </a: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Estudi del % de millora energètica que es pot assolir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9A566D-4C59-4307-B2AA-26C046E14EA9}"/>
              </a:ext>
            </a:extLst>
          </p:cNvPr>
          <p:cNvSpPr txBox="1"/>
          <p:nvPr/>
        </p:nvSpPr>
        <p:spPr>
          <a:xfrm>
            <a:off x="7345680" y="2625856"/>
            <a:ext cx="4101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u="sng">
                <a:latin typeface="Arial" panose="020B0604020202020204" pitchFamily="34" charset="0"/>
                <a:cs typeface="Arial" panose="020B0604020202020204" pitchFamily="34" charset="0"/>
              </a:rPr>
              <a:t>Valoració econòmica</a:t>
            </a:r>
          </a:p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Valoració del cost de les obres</a:t>
            </a:r>
          </a:p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>
                <a:latin typeface="Arial" panose="020B0604020202020204" pitchFamily="34" charset="0"/>
                <a:cs typeface="Arial" panose="020B0604020202020204" pitchFamily="34" charset="0"/>
              </a:rPr>
              <a:t>Càlcul del % de subvenció que podem obtenir</a:t>
            </a:r>
          </a:p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 finançarem la part no subvencionable: càlcul de la quota mensual</a:t>
            </a:r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8C30B29D-168F-472C-BE3D-3AA9E573CAFC}"/>
              </a:ext>
            </a:extLst>
          </p:cNvPr>
          <p:cNvCxnSpPr>
            <a:cxnSpLocks/>
          </p:cNvCxnSpPr>
          <p:nvPr/>
        </p:nvCxnSpPr>
        <p:spPr>
          <a:xfrm flipV="1">
            <a:off x="5366657" y="3288049"/>
            <a:ext cx="2198915" cy="21619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6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2"/>
            <a:ext cx="1022896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4"/>
              <a:tabLst>
                <a:tab pos="457200" algn="l"/>
              </a:tabLst>
            </a:pP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Encarregar a </a:t>
            </a:r>
            <a:r>
              <a:rPr lang="ca-ES" b="1" dirty="0">
                <a:latin typeface="Arial" panose="020B0604020202020204" pitchFamily="34" charset="0"/>
                <a:ea typeface="Times New Roman" panose="02020603050405020304" pitchFamily="18" charset="0"/>
              </a:rPr>
              <a:t>l’arquitecte o arquitecte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tècnic el </a:t>
            </a:r>
            <a:r>
              <a:rPr lang="ca-E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llibre de l’edifici</a:t>
            </a: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+mj-lt"/>
              <a:buAutoNum type="alphaLcParenR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ITE – Inspecció tècnica de l’edifici</a:t>
            </a:r>
          </a:p>
          <a:p>
            <a:pPr lvl="2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Valorem l’estat general del nostre edifici</a:t>
            </a: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- Estructura</a:t>
            </a: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- Façanes, cobertes i patis</a:t>
            </a: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- Instal·lacions</a:t>
            </a:r>
          </a:p>
          <a:p>
            <a:pPr lvl="1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- Accessibilitat</a:t>
            </a:r>
          </a:p>
          <a:p>
            <a:pPr marL="800100" lvl="1" indent="-342900" algn="just" fontAlgn="base">
              <a:spcBef>
                <a:spcPts val="1200"/>
              </a:spcBef>
              <a:buSzPct val="100000"/>
              <a:buFont typeface="+mj-lt"/>
              <a:buAutoNum type="alphaLcParenR" startAt="2"/>
              <a:tabLst>
                <a:tab pos="457200" algn="l"/>
              </a:tabLs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Fem un estudi energètic detallat del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potencial de l’edifici</a:t>
            </a:r>
          </a:p>
          <a:p>
            <a:pPr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endParaRPr lang="ca-ES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1200"/>
              </a:spcBef>
              <a:buSzPct val="100000"/>
              <a:buFont typeface="+mj-lt"/>
              <a:buAutoNum type="arabicPeriod" startAt="5"/>
              <a:tabLst>
                <a:tab pos="457200" algn="l"/>
              </a:tabLst>
            </a:pP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</a:rPr>
              <a:t>Encarrega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 al tècnic el </a:t>
            </a:r>
            <a:r>
              <a:rPr lang="ca-ES" b="1" u="sng" dirty="0">
                <a:solidFill>
                  <a:srgbClr val="000000"/>
                </a:solidFill>
                <a:latin typeface="Arial" panose="020B0604020202020204" pitchFamily="34" charset="0"/>
              </a:rPr>
              <a:t>Projecte</a:t>
            </a:r>
            <a:r>
              <a:rPr lang="ca-E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rehabilitació energètica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 </a:t>
            </a:r>
            <a:r>
              <a:rPr lang="ca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33B4A0-E223-440E-B841-3ADE8EA063B5}"/>
              </a:ext>
            </a:extLst>
          </p:cNvPr>
          <p:cNvSpPr txBox="1"/>
          <p:nvPr/>
        </p:nvSpPr>
        <p:spPr>
          <a:xfrm>
            <a:off x="8865326" y="3549494"/>
            <a:ext cx="3004457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b="1">
                <a:solidFill>
                  <a:schemeClr val="bg1"/>
                </a:solidFill>
                <a:latin typeface="+mj-lt"/>
              </a:rPr>
              <a:t>fins al </a:t>
            </a:r>
          </a:p>
          <a:p>
            <a:pPr algn="ctr"/>
            <a:r>
              <a:rPr lang="ca-ES" sz="2000" b="1">
                <a:solidFill>
                  <a:schemeClr val="bg1"/>
                </a:solidFill>
                <a:latin typeface="+mj-lt"/>
              </a:rPr>
              <a:t>100% </a:t>
            </a:r>
            <a:r>
              <a:rPr lang="ca-ES"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subvencionat</a:t>
            </a:r>
          </a:p>
          <a:p>
            <a:pPr algn="ctr"/>
            <a:r>
              <a:rPr lang="ca-ES" sz="2000">
                <a:solidFill>
                  <a:schemeClr val="bg1"/>
                </a:solidFill>
                <a:latin typeface="+mj-lt"/>
              </a:rPr>
              <a:t>al PROGRAMA 5</a:t>
            </a:r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528F5E42-A29F-1123-0269-B3DC2B351979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9090632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he de </a:t>
            </a:r>
            <a:r>
              <a:rPr lang="es-ES" sz="2400" dirty="0" err="1">
                <a:solidFill>
                  <a:schemeClr val="tx1"/>
                </a:solidFill>
              </a:rPr>
              <a:t>fer</a:t>
            </a:r>
            <a:r>
              <a:rPr lang="es-ES" sz="2400" dirty="0">
                <a:solidFill>
                  <a:schemeClr val="tx1"/>
                </a:solidFill>
              </a:rPr>
              <a:t> per </a:t>
            </a:r>
            <a:r>
              <a:rPr lang="es-ES" sz="2400" dirty="0" err="1">
                <a:solidFill>
                  <a:srgbClr val="FF7A08"/>
                </a:solidFill>
              </a:rPr>
              <a:t>acollir</a:t>
            </a:r>
            <a:r>
              <a:rPr lang="es-ES" sz="2400" dirty="0">
                <a:solidFill>
                  <a:srgbClr val="FF7A08"/>
                </a:solidFill>
              </a:rPr>
              <a:t>-me </a:t>
            </a:r>
            <a:r>
              <a:rPr lang="es-ES" sz="2400" dirty="0" err="1">
                <a:solidFill>
                  <a:srgbClr val="FF7A08"/>
                </a:solidFill>
              </a:rPr>
              <a:t>als</a:t>
            </a:r>
            <a:r>
              <a:rPr lang="es-ES" sz="2400" dirty="0">
                <a:solidFill>
                  <a:srgbClr val="FF7A08"/>
                </a:solidFill>
              </a:rPr>
              <a:t> Fons </a:t>
            </a:r>
            <a:r>
              <a:rPr lang="es-ES" sz="2400" dirty="0">
                <a:solidFill>
                  <a:srgbClr val="C00000"/>
                </a:solidFill>
              </a:rPr>
              <a:t>Next </a:t>
            </a:r>
            <a:r>
              <a:rPr lang="es-ES" sz="2400" dirty="0" err="1">
                <a:solidFill>
                  <a:srgbClr val="C00000"/>
                </a:solidFill>
              </a:rPr>
              <a:t>Generation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82943C8D-2DD7-95DB-F670-FD8E6B5DC6B9}"/>
              </a:ext>
            </a:extLst>
          </p:cNvPr>
          <p:cNvSpPr/>
          <p:nvPr/>
        </p:nvSpPr>
        <p:spPr>
          <a:xfrm>
            <a:off x="8202705" y="1688782"/>
            <a:ext cx="417313" cy="44346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64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1"/>
            <a:ext cx="1022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ts val="1200"/>
              </a:spcBef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ca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Sol·licitar la subvenció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F8A0EC-A435-4FF3-BE75-074B3E8C89DC}"/>
              </a:ext>
            </a:extLst>
          </p:cNvPr>
          <p:cNvSpPr txBox="1"/>
          <p:nvPr/>
        </p:nvSpPr>
        <p:spPr>
          <a:xfrm>
            <a:off x="1192092" y="2456436"/>
            <a:ext cx="5312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propietat delega tots aquests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a-ES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tràmits a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endParaRPr lang="ca-ES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879F08-83F6-409E-869A-457E3B037C3D}"/>
              </a:ext>
            </a:extLst>
          </p:cNvPr>
          <p:cNvSpPr txBox="1"/>
          <p:nvPr/>
        </p:nvSpPr>
        <p:spPr>
          <a:xfrm>
            <a:off x="1192092" y="3072739"/>
            <a:ext cx="412786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GESTOR REHABILITADOR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293CFA46-5C7F-BE50-5797-4EA08B918A71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80138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>
                <a:solidFill>
                  <a:schemeClr val="tx1"/>
                </a:solidFill>
              </a:rPr>
              <a:t>Què he de fer per </a:t>
            </a:r>
            <a:r>
              <a:rPr lang="ca-ES" sz="2400">
                <a:solidFill>
                  <a:srgbClr val="FF7A08"/>
                </a:solidFill>
              </a:rPr>
              <a:t>acollir-me als Fons </a:t>
            </a:r>
            <a:r>
              <a:rPr lang="ca-ES" sz="2400">
                <a:solidFill>
                  <a:srgbClr val="C00000"/>
                </a:solidFill>
              </a:rPr>
              <a:t>Next Generation?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8EC432B-F054-2C00-03D0-DB122987EE60}"/>
              </a:ext>
            </a:extLst>
          </p:cNvPr>
          <p:cNvSpPr txBox="1"/>
          <p:nvPr/>
        </p:nvSpPr>
        <p:spPr>
          <a:xfrm>
            <a:off x="1130962" y="3781375"/>
            <a:ext cx="9909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ca-ES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ue s’encarregarà de tot: des de sol·licitar la subvenció</a:t>
            </a:r>
            <a:r>
              <a:rPr lang="ca-E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fins a planificar i dirigir les obres</a:t>
            </a:r>
            <a:r>
              <a:rPr lang="ca-ES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09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762000" y="1697489"/>
            <a:ext cx="1022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7"/>
              <a:tabLst>
                <a:tab pos="457200" algn="l"/>
              </a:tabLst>
            </a:pPr>
            <a:r>
              <a:rPr lang="ca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Executar les obres</a:t>
            </a:r>
          </a:p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7"/>
              <a:tabLst>
                <a:tab pos="457200" algn="l"/>
              </a:tabLst>
            </a:pPr>
            <a:endParaRPr lang="ca-E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379DE2-401F-4E59-A6C7-5176CE3D71B9}"/>
              </a:ext>
            </a:extLst>
          </p:cNvPr>
          <p:cNvSpPr txBox="1"/>
          <p:nvPr/>
        </p:nvSpPr>
        <p:spPr>
          <a:xfrm>
            <a:off x="7687867" y="3206130"/>
            <a:ext cx="3522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L’Administrador de Finques junt amb l’arquitecte o arquitecte tècnic dirigeixen tot el procés i mantenen informats els propietaris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27C0884-62B5-7EAF-580F-66F46096C3AE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94134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he de </a:t>
            </a:r>
            <a:r>
              <a:rPr lang="es-ES" sz="2400" dirty="0" err="1">
                <a:solidFill>
                  <a:schemeClr val="tx1"/>
                </a:solidFill>
              </a:rPr>
              <a:t>fer</a:t>
            </a:r>
            <a:r>
              <a:rPr lang="es-ES" sz="2400" dirty="0">
                <a:solidFill>
                  <a:schemeClr val="tx1"/>
                </a:solidFill>
              </a:rPr>
              <a:t> per </a:t>
            </a:r>
            <a:r>
              <a:rPr lang="es-ES" sz="2400" dirty="0" err="1">
                <a:solidFill>
                  <a:srgbClr val="FF7A08"/>
                </a:solidFill>
              </a:rPr>
              <a:t>acollir</a:t>
            </a:r>
            <a:r>
              <a:rPr lang="es-ES" sz="2400" dirty="0">
                <a:solidFill>
                  <a:srgbClr val="FF7A08"/>
                </a:solidFill>
              </a:rPr>
              <a:t>-me </a:t>
            </a:r>
            <a:r>
              <a:rPr lang="es-ES" sz="2400" dirty="0" err="1">
                <a:solidFill>
                  <a:srgbClr val="FF7A08"/>
                </a:solidFill>
              </a:rPr>
              <a:t>als</a:t>
            </a:r>
            <a:r>
              <a:rPr lang="es-ES" sz="2400" dirty="0">
                <a:solidFill>
                  <a:srgbClr val="FF7A08"/>
                </a:solidFill>
              </a:rPr>
              <a:t> Fons </a:t>
            </a:r>
            <a:r>
              <a:rPr lang="es-ES" sz="2400" dirty="0">
                <a:solidFill>
                  <a:srgbClr val="C00000"/>
                </a:solidFill>
              </a:rPr>
              <a:t>Next </a:t>
            </a:r>
            <a:r>
              <a:rPr lang="es-ES" sz="2400" dirty="0" err="1">
                <a:solidFill>
                  <a:srgbClr val="C00000"/>
                </a:solidFill>
              </a:rPr>
              <a:t>Generation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6" name="Imagen 5" descr="Vista de una ciudad desde lo alto de un edificio&#10;&#10;Descripción generada automáticamente">
            <a:extLst>
              <a:ext uri="{FF2B5EF4-FFF2-40B4-BE49-F238E27FC236}">
                <a16:creationId xmlns:a16="http://schemas.microsoft.com/office/drawing/2014/main" id="{FF6DE97E-C627-2688-61BA-1047A4D9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97599"/>
            <a:ext cx="6323937" cy="48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9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1022765" y="1453789"/>
            <a:ext cx="1022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ts val="1200"/>
              </a:spcBef>
              <a:buSzPct val="100000"/>
              <a:tabLst>
                <a:tab pos="457200" algn="l"/>
              </a:tabLst>
            </a:pP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Resum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gràfic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procés</a:t>
            </a:r>
            <a:endParaRPr lang="es-E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227C0884-62B5-7EAF-580F-66F46096C3AE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94134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he de </a:t>
            </a:r>
            <a:r>
              <a:rPr lang="es-ES" sz="2400" dirty="0" err="1">
                <a:solidFill>
                  <a:schemeClr val="tx1"/>
                </a:solidFill>
              </a:rPr>
              <a:t>fer</a:t>
            </a:r>
            <a:r>
              <a:rPr lang="es-ES" sz="2400" dirty="0">
                <a:solidFill>
                  <a:schemeClr val="tx1"/>
                </a:solidFill>
              </a:rPr>
              <a:t> per </a:t>
            </a:r>
            <a:r>
              <a:rPr lang="es-ES" sz="2400" dirty="0" err="1">
                <a:solidFill>
                  <a:srgbClr val="FF7A08"/>
                </a:solidFill>
              </a:rPr>
              <a:t>acollir</a:t>
            </a:r>
            <a:r>
              <a:rPr lang="es-ES" sz="2400" dirty="0">
                <a:solidFill>
                  <a:srgbClr val="FF7A08"/>
                </a:solidFill>
              </a:rPr>
              <a:t>-me </a:t>
            </a:r>
            <a:r>
              <a:rPr lang="es-ES" sz="2400" dirty="0" err="1">
                <a:solidFill>
                  <a:srgbClr val="FF7A08"/>
                </a:solidFill>
              </a:rPr>
              <a:t>als</a:t>
            </a:r>
            <a:r>
              <a:rPr lang="es-ES" sz="2400" dirty="0">
                <a:solidFill>
                  <a:srgbClr val="FF7A08"/>
                </a:solidFill>
              </a:rPr>
              <a:t> Fons </a:t>
            </a:r>
            <a:r>
              <a:rPr lang="es-ES" sz="2400" dirty="0">
                <a:solidFill>
                  <a:srgbClr val="C00000"/>
                </a:solidFill>
              </a:rPr>
              <a:t>Next </a:t>
            </a:r>
            <a:r>
              <a:rPr lang="es-ES" sz="2400" dirty="0" err="1">
                <a:solidFill>
                  <a:srgbClr val="C00000"/>
                </a:solidFill>
              </a:rPr>
              <a:t>Generation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6927A29-5D14-F97F-0917-6DAABD8463BA}"/>
              </a:ext>
            </a:extLst>
          </p:cNvPr>
          <p:cNvGrpSpPr/>
          <p:nvPr/>
        </p:nvGrpSpPr>
        <p:grpSpPr>
          <a:xfrm>
            <a:off x="1040056" y="2133248"/>
            <a:ext cx="10204236" cy="4545817"/>
            <a:chOff x="229654" y="2353276"/>
            <a:chExt cx="7422656" cy="3716409"/>
          </a:xfrm>
        </p:grpSpPr>
        <p:pic>
          <p:nvPicPr>
            <p:cNvPr id="26" name="Imatge 92">
              <a:extLst>
                <a:ext uri="{FF2B5EF4-FFF2-40B4-BE49-F238E27FC236}">
                  <a16:creationId xmlns:a16="http://schemas.microsoft.com/office/drawing/2014/main" id="{F375D930-AA5F-5BC0-5B37-5F909C83F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767" y="2583993"/>
              <a:ext cx="349250" cy="766391"/>
            </a:xfrm>
            <a:prstGeom prst="rect">
              <a:avLst/>
            </a:prstGeom>
          </p:spPr>
        </p:pic>
        <p:pic>
          <p:nvPicPr>
            <p:cNvPr id="27" name="Imatge 69">
              <a:extLst>
                <a:ext uri="{FF2B5EF4-FFF2-40B4-BE49-F238E27FC236}">
                  <a16:creationId xmlns:a16="http://schemas.microsoft.com/office/drawing/2014/main" id="{9EBADE90-F629-F64D-FA61-DEC6A62C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7057" y="5194086"/>
              <a:ext cx="434158" cy="531215"/>
            </a:xfrm>
            <a:prstGeom prst="rect">
              <a:avLst/>
            </a:prstGeom>
          </p:spPr>
        </p:pic>
        <p:pic>
          <p:nvPicPr>
            <p:cNvPr id="28" name="Imatge 75">
              <a:extLst>
                <a:ext uri="{FF2B5EF4-FFF2-40B4-BE49-F238E27FC236}">
                  <a16:creationId xmlns:a16="http://schemas.microsoft.com/office/drawing/2014/main" id="{6047E057-6B7E-43BA-3971-49F10788C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8020" y="4699168"/>
              <a:ext cx="434158" cy="531215"/>
            </a:xfrm>
            <a:prstGeom prst="rect">
              <a:avLst/>
            </a:prstGeom>
          </p:spPr>
        </p:pic>
        <p:pic>
          <p:nvPicPr>
            <p:cNvPr id="29" name="Imatge 86">
              <a:extLst>
                <a:ext uri="{FF2B5EF4-FFF2-40B4-BE49-F238E27FC236}">
                  <a16:creationId xmlns:a16="http://schemas.microsoft.com/office/drawing/2014/main" id="{A48267B3-59DA-591D-9D40-824C27675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7085" y="2678085"/>
              <a:ext cx="434158" cy="531215"/>
            </a:xfrm>
            <a:prstGeom prst="rect">
              <a:avLst/>
            </a:prstGeom>
          </p:spPr>
        </p:pic>
        <p:pic>
          <p:nvPicPr>
            <p:cNvPr id="30" name="Imatge 90">
              <a:extLst>
                <a:ext uri="{FF2B5EF4-FFF2-40B4-BE49-F238E27FC236}">
                  <a16:creationId xmlns:a16="http://schemas.microsoft.com/office/drawing/2014/main" id="{0425B644-2A17-5D4E-C432-3DC8BB181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0461" y="3189345"/>
              <a:ext cx="434158" cy="531215"/>
            </a:xfrm>
            <a:prstGeom prst="rect">
              <a:avLst/>
            </a:prstGeom>
          </p:spPr>
        </p:pic>
        <p:pic>
          <p:nvPicPr>
            <p:cNvPr id="31" name="Imatge 91">
              <a:extLst>
                <a:ext uri="{FF2B5EF4-FFF2-40B4-BE49-F238E27FC236}">
                  <a16:creationId xmlns:a16="http://schemas.microsoft.com/office/drawing/2014/main" id="{1B75621B-9960-8915-67F3-3DA393F36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1927" y="2724260"/>
              <a:ext cx="434158" cy="531215"/>
            </a:xfrm>
            <a:prstGeom prst="rect">
              <a:avLst/>
            </a:prstGeom>
          </p:spPr>
        </p:pic>
        <p:sp>
          <p:nvSpPr>
            <p:cNvPr id="32" name="QuadreDeText 48">
              <a:extLst>
                <a:ext uri="{FF2B5EF4-FFF2-40B4-BE49-F238E27FC236}">
                  <a16:creationId xmlns:a16="http://schemas.microsoft.com/office/drawing/2014/main" id="{9DD2E9B3-046A-B393-94CC-EADE9AA0424A}"/>
                </a:ext>
              </a:extLst>
            </p:cNvPr>
            <p:cNvSpPr txBox="1"/>
            <p:nvPr/>
          </p:nvSpPr>
          <p:spPr>
            <a:xfrm>
              <a:off x="229654" y="3917950"/>
              <a:ext cx="13822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2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Fase </a:t>
              </a:r>
              <a:r>
                <a:rPr lang="ca-ES" sz="1200" b="1" dirty="0">
                  <a:solidFill>
                    <a:srgbClr val="000000"/>
                  </a:solidFill>
                  <a:latin typeface="Poppins" panose="00000500000000000000" pitchFamily="2" charset="0"/>
                </a:rPr>
                <a:t>final</a:t>
              </a:r>
              <a:endParaRPr lang="ca-ES" sz="1200" b="0" i="0" dirty="0">
                <a:effectLst/>
                <a:latin typeface="Poppins" panose="00000500000000000000" pitchFamily="2" charset="0"/>
              </a:endParaRPr>
            </a:p>
          </p:txBody>
        </p:sp>
        <p:sp>
          <p:nvSpPr>
            <p:cNvPr id="33" name="QuadreDeText 49">
              <a:extLst>
                <a:ext uri="{FF2B5EF4-FFF2-40B4-BE49-F238E27FC236}">
                  <a16:creationId xmlns:a16="http://schemas.microsoft.com/office/drawing/2014/main" id="{689324CC-9C61-5D93-BF87-A1725E906945}"/>
                </a:ext>
              </a:extLst>
            </p:cNvPr>
            <p:cNvSpPr txBox="1"/>
            <p:nvPr/>
          </p:nvSpPr>
          <p:spPr>
            <a:xfrm>
              <a:off x="809957" y="5608020"/>
              <a:ext cx="1108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sz="12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Finalització obres</a:t>
              </a:r>
              <a:endParaRPr lang="ca-ES" sz="1200" b="0" i="0" dirty="0">
                <a:effectLst/>
                <a:latin typeface="Poppins" panose="00000500000000000000" pitchFamily="2" charset="0"/>
              </a:endParaRPr>
            </a:p>
          </p:txBody>
        </p:sp>
        <p:pic>
          <p:nvPicPr>
            <p:cNvPr id="34" name="Imatge 9">
              <a:extLst>
                <a:ext uri="{FF2B5EF4-FFF2-40B4-BE49-F238E27FC236}">
                  <a16:creationId xmlns:a16="http://schemas.microsoft.com/office/drawing/2014/main" id="{D3371653-1332-1B0B-DD1E-F2657DAD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950" y="4286202"/>
              <a:ext cx="1401630" cy="1401630"/>
            </a:xfrm>
            <a:prstGeom prst="rect">
              <a:avLst/>
            </a:prstGeom>
          </p:spPr>
        </p:pic>
        <p:sp>
          <p:nvSpPr>
            <p:cNvPr id="35" name="QuadreDeText 15">
              <a:extLst>
                <a:ext uri="{FF2B5EF4-FFF2-40B4-BE49-F238E27FC236}">
                  <a16:creationId xmlns:a16="http://schemas.microsoft.com/office/drawing/2014/main" id="{3FE1B30E-0967-918D-C292-4FC284811128}"/>
                </a:ext>
              </a:extLst>
            </p:cNvPr>
            <p:cNvSpPr txBox="1"/>
            <p:nvPr/>
          </p:nvSpPr>
          <p:spPr>
            <a:xfrm>
              <a:off x="1106397" y="3357262"/>
              <a:ext cx="110805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Fase prèvia</a:t>
              </a:r>
              <a:endParaRPr lang="ca-ES" sz="1000" b="0" i="0" dirty="0">
                <a:effectLst/>
                <a:latin typeface="Poppins" panose="00000500000000000000" pitchFamily="2" charset="0"/>
              </a:endParaRPr>
            </a:p>
          </p:txBody>
        </p:sp>
        <p:pic>
          <p:nvPicPr>
            <p:cNvPr id="36" name="Imatge 17">
              <a:extLst>
                <a:ext uri="{FF2B5EF4-FFF2-40B4-BE49-F238E27FC236}">
                  <a16:creationId xmlns:a16="http://schemas.microsoft.com/office/drawing/2014/main" id="{8B2E54B6-D509-2031-FA32-00733E6AE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9864" y="2612222"/>
              <a:ext cx="421489" cy="734784"/>
            </a:xfrm>
            <a:prstGeom prst="rect">
              <a:avLst/>
            </a:prstGeom>
          </p:spPr>
        </p:pic>
        <p:sp>
          <p:nvSpPr>
            <p:cNvPr id="37" name="Fletxa: dreta 18">
              <a:extLst>
                <a:ext uri="{FF2B5EF4-FFF2-40B4-BE49-F238E27FC236}">
                  <a16:creationId xmlns:a16="http://schemas.microsoft.com/office/drawing/2014/main" id="{5CD2CBFA-A2A5-33FB-17CB-7F4D9E851B9A}"/>
                </a:ext>
              </a:extLst>
            </p:cNvPr>
            <p:cNvSpPr/>
            <p:nvPr/>
          </p:nvSpPr>
          <p:spPr>
            <a:xfrm>
              <a:off x="1994755" y="2900323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38" name="QuadreDeText 19">
              <a:extLst>
                <a:ext uri="{FF2B5EF4-FFF2-40B4-BE49-F238E27FC236}">
                  <a16:creationId xmlns:a16="http://schemas.microsoft.com/office/drawing/2014/main" id="{6379958C-D7BF-5EE8-30FB-3B1CBDFFD0F5}"/>
                </a:ext>
              </a:extLst>
            </p:cNvPr>
            <p:cNvSpPr txBox="1"/>
            <p:nvPr/>
          </p:nvSpPr>
          <p:spPr>
            <a:xfrm>
              <a:off x="2436008" y="3238452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1</a:t>
              </a:r>
            </a:p>
          </p:txBody>
        </p:sp>
        <p:sp>
          <p:nvSpPr>
            <p:cNvPr id="39" name="Fletxa: esquerra i cap amunt 21">
              <a:extLst>
                <a:ext uri="{FF2B5EF4-FFF2-40B4-BE49-F238E27FC236}">
                  <a16:creationId xmlns:a16="http://schemas.microsoft.com/office/drawing/2014/main" id="{9C59A07E-F085-C33D-78B8-3E26FB020E46}"/>
                </a:ext>
              </a:extLst>
            </p:cNvPr>
            <p:cNvSpPr/>
            <p:nvPr/>
          </p:nvSpPr>
          <p:spPr>
            <a:xfrm rot="8066625">
              <a:off x="3049376" y="2627528"/>
              <a:ext cx="751676" cy="760492"/>
            </a:xfrm>
            <a:prstGeom prst="leftUpArrow">
              <a:avLst>
                <a:gd name="adj1" fmla="val 5396"/>
                <a:gd name="adj2" fmla="val 5353"/>
                <a:gd name="adj3" fmla="val 6318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40" name="QuadreDeText 33">
              <a:extLst>
                <a:ext uri="{FF2B5EF4-FFF2-40B4-BE49-F238E27FC236}">
                  <a16:creationId xmlns:a16="http://schemas.microsoft.com/office/drawing/2014/main" id="{8259E86B-DB79-B5D5-4E8C-8DC5AF50B82F}"/>
                </a:ext>
              </a:extLst>
            </p:cNvPr>
            <p:cNvSpPr txBox="1"/>
            <p:nvPr/>
          </p:nvSpPr>
          <p:spPr>
            <a:xfrm>
              <a:off x="229654" y="2353276"/>
              <a:ext cx="11080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2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Fase inicial</a:t>
              </a:r>
              <a:endParaRPr lang="ca-ES" sz="1200" b="0" i="0" dirty="0">
                <a:effectLst/>
                <a:latin typeface="Poppins" panose="00000500000000000000" pitchFamily="2" charset="0"/>
              </a:endParaRPr>
            </a:p>
          </p:txBody>
        </p:sp>
        <p:sp>
          <p:nvSpPr>
            <p:cNvPr id="41" name="Fletxa: esquerra i cap amunt 37">
              <a:extLst>
                <a:ext uri="{FF2B5EF4-FFF2-40B4-BE49-F238E27FC236}">
                  <a16:creationId xmlns:a16="http://schemas.microsoft.com/office/drawing/2014/main" id="{AD5475E5-8090-5DC8-86B6-F75794BDC291}"/>
                </a:ext>
              </a:extLst>
            </p:cNvPr>
            <p:cNvSpPr/>
            <p:nvPr/>
          </p:nvSpPr>
          <p:spPr>
            <a:xfrm rot="18900000">
              <a:off x="3629847" y="2627589"/>
              <a:ext cx="751676" cy="760492"/>
            </a:xfrm>
            <a:prstGeom prst="leftUpArrow">
              <a:avLst>
                <a:gd name="adj1" fmla="val 5396"/>
                <a:gd name="adj2" fmla="val 5353"/>
                <a:gd name="adj3" fmla="val 6318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42" name="Fletxa: dreta 39">
              <a:extLst>
                <a:ext uri="{FF2B5EF4-FFF2-40B4-BE49-F238E27FC236}">
                  <a16:creationId xmlns:a16="http://schemas.microsoft.com/office/drawing/2014/main" id="{655F6EB6-9715-1BAE-335F-8DBBCF61DF35}"/>
                </a:ext>
              </a:extLst>
            </p:cNvPr>
            <p:cNvSpPr/>
            <p:nvPr/>
          </p:nvSpPr>
          <p:spPr>
            <a:xfrm>
              <a:off x="5076054" y="2910576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43" name="QuadreDeText 41">
              <a:extLst>
                <a:ext uri="{FF2B5EF4-FFF2-40B4-BE49-F238E27FC236}">
                  <a16:creationId xmlns:a16="http://schemas.microsoft.com/office/drawing/2014/main" id="{22CA6057-6A0F-BC00-9CFC-59D27FFBF479}"/>
                </a:ext>
              </a:extLst>
            </p:cNvPr>
            <p:cNvSpPr txBox="1"/>
            <p:nvPr/>
          </p:nvSpPr>
          <p:spPr>
            <a:xfrm>
              <a:off x="3467726" y="2689695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</a:t>
              </a:r>
              <a:r>
                <a:rPr lang="ca-ES" sz="1000" b="1" dirty="0">
                  <a:latin typeface="Poppins" panose="00000500000000000000" pitchFamily="2" charset="0"/>
                </a:rPr>
                <a:t>2</a:t>
              </a:r>
              <a:endParaRPr lang="ca-ES" sz="1000" b="1" i="0" dirty="0">
                <a:effectLst/>
                <a:latin typeface="Poppins" panose="00000500000000000000" pitchFamily="2" charset="0"/>
              </a:endParaRPr>
            </a:p>
          </p:txBody>
        </p:sp>
        <p:sp>
          <p:nvSpPr>
            <p:cNvPr id="44" name="QuadreDeText 43">
              <a:extLst>
                <a:ext uri="{FF2B5EF4-FFF2-40B4-BE49-F238E27FC236}">
                  <a16:creationId xmlns:a16="http://schemas.microsoft.com/office/drawing/2014/main" id="{F1BAA4B7-6F3F-D5F6-A170-C7629BE4D847}"/>
                </a:ext>
              </a:extLst>
            </p:cNvPr>
            <p:cNvSpPr txBox="1"/>
            <p:nvPr/>
          </p:nvSpPr>
          <p:spPr>
            <a:xfrm>
              <a:off x="6655968" y="3171770"/>
              <a:ext cx="7635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sz="10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Execució</a:t>
              </a:r>
              <a:br>
                <a:rPr lang="ca-ES" sz="10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</a:br>
              <a:r>
                <a:rPr lang="ca-ES" sz="10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d’obres</a:t>
              </a:r>
              <a:endParaRPr lang="ca-ES" sz="1000" b="0" i="0" dirty="0">
                <a:effectLst/>
                <a:latin typeface="Poppins" panose="00000500000000000000" pitchFamily="2" charset="0"/>
              </a:endParaRPr>
            </a:p>
          </p:txBody>
        </p:sp>
        <p:pic>
          <p:nvPicPr>
            <p:cNvPr id="47" name="Imatge 52">
              <a:extLst>
                <a:ext uri="{FF2B5EF4-FFF2-40B4-BE49-F238E27FC236}">
                  <a16:creationId xmlns:a16="http://schemas.microsoft.com/office/drawing/2014/main" id="{19018AD4-0F04-1655-E440-A2748D695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77336">
              <a:off x="3531850" y="2384266"/>
              <a:ext cx="367823" cy="324010"/>
            </a:xfrm>
            <a:prstGeom prst="rect">
              <a:avLst/>
            </a:prstGeom>
          </p:spPr>
        </p:pic>
        <p:sp>
          <p:nvSpPr>
            <p:cNvPr id="48" name="QuadreDeText 56">
              <a:extLst>
                <a:ext uri="{FF2B5EF4-FFF2-40B4-BE49-F238E27FC236}">
                  <a16:creationId xmlns:a16="http://schemas.microsoft.com/office/drawing/2014/main" id="{9D12CABA-4A30-605F-EB49-F5F7C21BB0BE}"/>
                </a:ext>
              </a:extLst>
            </p:cNvPr>
            <p:cNvSpPr txBox="1"/>
            <p:nvPr/>
          </p:nvSpPr>
          <p:spPr>
            <a:xfrm>
              <a:off x="3492495" y="3706142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3</a:t>
              </a:r>
            </a:p>
          </p:txBody>
        </p:sp>
        <p:sp>
          <p:nvSpPr>
            <p:cNvPr id="49" name="QuadreDeText 60">
              <a:extLst>
                <a:ext uri="{FF2B5EF4-FFF2-40B4-BE49-F238E27FC236}">
                  <a16:creationId xmlns:a16="http://schemas.microsoft.com/office/drawing/2014/main" id="{3BA482A2-14C0-F2CF-7D3C-E0C50864278F}"/>
                </a:ext>
              </a:extLst>
            </p:cNvPr>
            <p:cNvSpPr txBox="1"/>
            <p:nvPr/>
          </p:nvSpPr>
          <p:spPr>
            <a:xfrm>
              <a:off x="4506650" y="3118413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4</a:t>
              </a:r>
            </a:p>
          </p:txBody>
        </p:sp>
        <p:pic>
          <p:nvPicPr>
            <p:cNvPr id="50" name="Imatge 61">
              <a:extLst>
                <a:ext uri="{FF2B5EF4-FFF2-40B4-BE49-F238E27FC236}">
                  <a16:creationId xmlns:a16="http://schemas.microsoft.com/office/drawing/2014/main" id="{F57C73BF-B631-EA69-4F9D-4121C23C4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77336">
              <a:off x="4570773" y="2812984"/>
              <a:ext cx="367823" cy="324010"/>
            </a:xfrm>
            <a:prstGeom prst="rect">
              <a:avLst/>
            </a:prstGeom>
          </p:spPr>
        </p:pic>
        <p:pic>
          <p:nvPicPr>
            <p:cNvPr id="51" name="Imatge 65">
              <a:extLst>
                <a:ext uri="{FF2B5EF4-FFF2-40B4-BE49-F238E27FC236}">
                  <a16:creationId xmlns:a16="http://schemas.microsoft.com/office/drawing/2014/main" id="{B5301E25-A882-E688-1E77-64452208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77336">
              <a:off x="7058018" y="2814167"/>
              <a:ext cx="367823" cy="324010"/>
            </a:xfrm>
            <a:prstGeom prst="rect">
              <a:avLst/>
            </a:prstGeom>
          </p:spPr>
        </p:pic>
        <p:sp>
          <p:nvSpPr>
            <p:cNvPr id="52" name="Fletxa: dreta 42">
              <a:extLst>
                <a:ext uri="{FF2B5EF4-FFF2-40B4-BE49-F238E27FC236}">
                  <a16:creationId xmlns:a16="http://schemas.microsoft.com/office/drawing/2014/main" id="{3E8B6168-0ECA-F13A-DEF8-32FF2E70E571}"/>
                </a:ext>
              </a:extLst>
            </p:cNvPr>
            <p:cNvSpPr/>
            <p:nvPr/>
          </p:nvSpPr>
          <p:spPr>
            <a:xfrm>
              <a:off x="6088990" y="2900714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53" name="QuadreDeText 44">
              <a:extLst>
                <a:ext uri="{FF2B5EF4-FFF2-40B4-BE49-F238E27FC236}">
                  <a16:creationId xmlns:a16="http://schemas.microsoft.com/office/drawing/2014/main" id="{E0748205-9AEE-1DFC-7D67-D9E3B962EBE9}"/>
                </a:ext>
              </a:extLst>
            </p:cNvPr>
            <p:cNvSpPr txBox="1"/>
            <p:nvPr/>
          </p:nvSpPr>
          <p:spPr>
            <a:xfrm>
              <a:off x="5071436" y="3229734"/>
              <a:ext cx="1456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sz="1000" b="1" dirty="0">
                  <a:latin typeface="Poppins" panose="00000500000000000000" pitchFamily="2" charset="0"/>
                  <a:cs typeface="Poppins" panose="00000500000000000000" pitchFamily="2" charset="0"/>
                </a:rPr>
                <a:t>Pas 5</a:t>
              </a:r>
              <a:br>
                <a:rPr lang="ca-ES" sz="10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endParaRPr lang="ca-ES" sz="10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4" name="Fletxa: dreta 50">
              <a:extLst>
                <a:ext uri="{FF2B5EF4-FFF2-40B4-BE49-F238E27FC236}">
                  <a16:creationId xmlns:a16="http://schemas.microsoft.com/office/drawing/2014/main" id="{0D4055C7-CFEE-1BCD-BAE4-034C7A166686}"/>
                </a:ext>
              </a:extLst>
            </p:cNvPr>
            <p:cNvSpPr/>
            <p:nvPr/>
          </p:nvSpPr>
          <p:spPr>
            <a:xfrm>
              <a:off x="1991973" y="4896721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55" name="QuadreDeText 51">
              <a:extLst>
                <a:ext uri="{FF2B5EF4-FFF2-40B4-BE49-F238E27FC236}">
                  <a16:creationId xmlns:a16="http://schemas.microsoft.com/office/drawing/2014/main" id="{06577F32-8DC4-DEEA-65D1-0FAD0BE08123}"/>
                </a:ext>
              </a:extLst>
            </p:cNvPr>
            <p:cNvSpPr txBox="1"/>
            <p:nvPr/>
          </p:nvSpPr>
          <p:spPr>
            <a:xfrm>
              <a:off x="2433218" y="5234852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6</a:t>
              </a:r>
            </a:p>
          </p:txBody>
        </p:sp>
        <p:sp>
          <p:nvSpPr>
            <p:cNvPr id="56" name="Fletxa: esquerra i cap amunt 68">
              <a:extLst>
                <a:ext uri="{FF2B5EF4-FFF2-40B4-BE49-F238E27FC236}">
                  <a16:creationId xmlns:a16="http://schemas.microsoft.com/office/drawing/2014/main" id="{0CD3DE02-A5F5-7DF2-9365-AB2FAFB85F82}"/>
                </a:ext>
              </a:extLst>
            </p:cNvPr>
            <p:cNvSpPr/>
            <p:nvPr/>
          </p:nvSpPr>
          <p:spPr>
            <a:xfrm rot="8066625">
              <a:off x="3043537" y="4613351"/>
              <a:ext cx="751676" cy="760492"/>
            </a:xfrm>
            <a:prstGeom prst="leftUpArrow">
              <a:avLst>
                <a:gd name="adj1" fmla="val 5396"/>
                <a:gd name="adj2" fmla="val 5353"/>
                <a:gd name="adj3" fmla="val 6318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57" name="Fletxa: esquerra i cap amunt 79">
              <a:extLst>
                <a:ext uri="{FF2B5EF4-FFF2-40B4-BE49-F238E27FC236}">
                  <a16:creationId xmlns:a16="http://schemas.microsoft.com/office/drawing/2014/main" id="{BEDC6A79-2A38-2165-D90D-AA9D1DC11849}"/>
                </a:ext>
              </a:extLst>
            </p:cNvPr>
            <p:cNvSpPr/>
            <p:nvPr/>
          </p:nvSpPr>
          <p:spPr>
            <a:xfrm rot="18900000">
              <a:off x="3624008" y="4613406"/>
              <a:ext cx="751676" cy="760492"/>
            </a:xfrm>
            <a:prstGeom prst="leftUpArrow">
              <a:avLst>
                <a:gd name="adj1" fmla="val 5396"/>
                <a:gd name="adj2" fmla="val 5353"/>
                <a:gd name="adj3" fmla="val 6318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58" name="QuadreDeText 80">
              <a:extLst>
                <a:ext uri="{FF2B5EF4-FFF2-40B4-BE49-F238E27FC236}">
                  <a16:creationId xmlns:a16="http://schemas.microsoft.com/office/drawing/2014/main" id="{FB6B02C9-ECB6-DC52-AD66-16123153379C}"/>
                </a:ext>
              </a:extLst>
            </p:cNvPr>
            <p:cNvSpPr txBox="1"/>
            <p:nvPr/>
          </p:nvSpPr>
          <p:spPr>
            <a:xfrm>
              <a:off x="3540140" y="4675516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7</a:t>
              </a:r>
            </a:p>
          </p:txBody>
        </p:sp>
        <p:pic>
          <p:nvPicPr>
            <p:cNvPr id="59" name="Imatge 81">
              <a:extLst>
                <a:ext uri="{FF2B5EF4-FFF2-40B4-BE49-F238E27FC236}">
                  <a16:creationId xmlns:a16="http://schemas.microsoft.com/office/drawing/2014/main" id="{5F1AEAA4-04A7-58E2-05F6-8AD16A75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77336">
              <a:off x="3526017" y="4370087"/>
              <a:ext cx="367823" cy="324010"/>
            </a:xfrm>
            <a:prstGeom prst="rect">
              <a:avLst/>
            </a:prstGeom>
          </p:spPr>
        </p:pic>
        <p:sp>
          <p:nvSpPr>
            <p:cNvPr id="60" name="QuadreDeText 82">
              <a:extLst>
                <a:ext uri="{FF2B5EF4-FFF2-40B4-BE49-F238E27FC236}">
                  <a16:creationId xmlns:a16="http://schemas.microsoft.com/office/drawing/2014/main" id="{380E7FF8-F8C3-EE77-CBEF-6D8E1BE75624}"/>
                </a:ext>
              </a:extLst>
            </p:cNvPr>
            <p:cNvSpPr txBox="1"/>
            <p:nvPr/>
          </p:nvSpPr>
          <p:spPr>
            <a:xfrm>
              <a:off x="3564909" y="5691964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</a:t>
              </a:r>
              <a:r>
                <a:rPr lang="ca-ES" sz="1000" b="1" dirty="0">
                  <a:latin typeface="Poppins" panose="00000500000000000000" pitchFamily="2" charset="0"/>
                </a:rPr>
                <a:t>8</a:t>
              </a:r>
              <a:endParaRPr lang="ca-ES" sz="1000" b="1" i="0" dirty="0">
                <a:effectLst/>
                <a:latin typeface="Poppins" panose="00000500000000000000" pitchFamily="2" charset="0"/>
              </a:endParaRPr>
            </a:p>
          </p:txBody>
        </p:sp>
        <p:sp>
          <p:nvSpPr>
            <p:cNvPr id="61" name="Fletxa: dreta 66">
              <a:extLst>
                <a:ext uri="{FF2B5EF4-FFF2-40B4-BE49-F238E27FC236}">
                  <a16:creationId xmlns:a16="http://schemas.microsoft.com/office/drawing/2014/main" id="{7D08228C-776B-7440-9FC3-FF80AF75E347}"/>
                </a:ext>
              </a:extLst>
            </p:cNvPr>
            <p:cNvSpPr/>
            <p:nvPr/>
          </p:nvSpPr>
          <p:spPr>
            <a:xfrm>
              <a:off x="5111920" y="4888753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62" name="QuadreDeText 67">
              <a:extLst>
                <a:ext uri="{FF2B5EF4-FFF2-40B4-BE49-F238E27FC236}">
                  <a16:creationId xmlns:a16="http://schemas.microsoft.com/office/drawing/2014/main" id="{C14649BB-8C98-DA51-9AA2-A1A733C1C06F}"/>
                </a:ext>
              </a:extLst>
            </p:cNvPr>
            <p:cNvSpPr txBox="1"/>
            <p:nvPr/>
          </p:nvSpPr>
          <p:spPr>
            <a:xfrm>
              <a:off x="4546695" y="5198505"/>
              <a:ext cx="61521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000" b="1" i="0" dirty="0">
                  <a:effectLst/>
                  <a:latin typeface="Poppins" panose="00000500000000000000" pitchFamily="2" charset="0"/>
                </a:rPr>
                <a:t>Pas </a:t>
              </a:r>
              <a:r>
                <a:rPr lang="ca-ES" sz="1000" b="1" dirty="0">
                  <a:latin typeface="Poppins" panose="00000500000000000000" pitchFamily="2" charset="0"/>
                </a:rPr>
                <a:t>9</a:t>
              </a:r>
              <a:endParaRPr lang="ca-ES" sz="1000" b="1" i="0" dirty="0">
                <a:effectLst/>
                <a:latin typeface="Poppins" panose="00000500000000000000" pitchFamily="2" charset="0"/>
              </a:endParaRPr>
            </a:p>
          </p:txBody>
        </p:sp>
        <p:sp>
          <p:nvSpPr>
            <p:cNvPr id="63" name="Fletxa: dreta 70">
              <a:extLst>
                <a:ext uri="{FF2B5EF4-FFF2-40B4-BE49-F238E27FC236}">
                  <a16:creationId xmlns:a16="http://schemas.microsoft.com/office/drawing/2014/main" id="{57DBE898-8599-9DAE-4020-C7EF680F960C}"/>
                </a:ext>
              </a:extLst>
            </p:cNvPr>
            <p:cNvSpPr/>
            <p:nvPr/>
          </p:nvSpPr>
          <p:spPr>
            <a:xfrm>
              <a:off x="6124845" y="4878889"/>
              <a:ext cx="421489" cy="158584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a-ES" dirty="0"/>
            </a:p>
          </p:txBody>
        </p:sp>
        <p:sp>
          <p:nvSpPr>
            <p:cNvPr id="64" name="QuadreDeText 71">
              <a:extLst>
                <a:ext uri="{FF2B5EF4-FFF2-40B4-BE49-F238E27FC236}">
                  <a16:creationId xmlns:a16="http://schemas.microsoft.com/office/drawing/2014/main" id="{B90C7151-88D4-3E4B-04CB-62C3E5F89FBE}"/>
                </a:ext>
              </a:extLst>
            </p:cNvPr>
            <p:cNvSpPr txBox="1"/>
            <p:nvPr/>
          </p:nvSpPr>
          <p:spPr>
            <a:xfrm>
              <a:off x="5107298" y="5207910"/>
              <a:ext cx="14561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a-ES" sz="1000" b="1" dirty="0">
                  <a:latin typeface="Poppins" panose="00000500000000000000" pitchFamily="2" charset="0"/>
                  <a:cs typeface="Poppins" panose="00000500000000000000" pitchFamily="2" charset="0"/>
                </a:rPr>
                <a:t>Pas 10</a:t>
              </a:r>
              <a:br>
                <a:rPr lang="ca-ES" sz="10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endParaRPr lang="ca-ES" sz="1000" b="1" i="0" dirty="0">
                <a:effectLst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5" name="QuadreDeText 76">
              <a:extLst>
                <a:ext uri="{FF2B5EF4-FFF2-40B4-BE49-F238E27FC236}">
                  <a16:creationId xmlns:a16="http://schemas.microsoft.com/office/drawing/2014/main" id="{62270A67-D01A-53F9-E1C1-541CB56934FF}"/>
                </a:ext>
              </a:extLst>
            </p:cNvPr>
            <p:cNvSpPr txBox="1"/>
            <p:nvPr/>
          </p:nvSpPr>
          <p:spPr>
            <a:xfrm>
              <a:off x="6544252" y="4823951"/>
              <a:ext cx="11080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ca-ES" sz="1200" b="1" i="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</a:rPr>
                <a:t>F</a:t>
              </a:r>
              <a:r>
                <a:rPr lang="ca-ES" sz="1200" b="1" dirty="0">
                  <a:solidFill>
                    <a:srgbClr val="000000"/>
                  </a:solidFill>
                  <a:latin typeface="Poppins" panose="00000500000000000000" pitchFamily="2" charset="0"/>
                </a:rPr>
                <a:t>inal</a:t>
              </a:r>
              <a:endParaRPr lang="ca-ES" sz="1200" b="0" i="0" dirty="0">
                <a:effectLst/>
                <a:latin typeface="Poppins" panose="00000500000000000000" pitchFamily="2" charset="0"/>
              </a:endParaRPr>
            </a:p>
          </p:txBody>
        </p:sp>
        <p:pic>
          <p:nvPicPr>
            <p:cNvPr id="66" name="Imatge 78">
              <a:extLst>
                <a:ext uri="{FF2B5EF4-FFF2-40B4-BE49-F238E27FC236}">
                  <a16:creationId xmlns:a16="http://schemas.microsoft.com/office/drawing/2014/main" id="{97FAC1DF-19D6-D2C1-AF8D-96A1DE316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7401" y="2755553"/>
              <a:ext cx="372399" cy="372399"/>
            </a:xfrm>
            <a:prstGeom prst="rect">
              <a:avLst/>
            </a:prstGeom>
          </p:spPr>
        </p:pic>
        <p:pic>
          <p:nvPicPr>
            <p:cNvPr id="67" name="Imatge 87">
              <a:extLst>
                <a:ext uri="{FF2B5EF4-FFF2-40B4-BE49-F238E27FC236}">
                  <a16:creationId xmlns:a16="http://schemas.microsoft.com/office/drawing/2014/main" id="{01B806DD-A3AD-CA15-C64E-E091C3A1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5315" y="4777878"/>
              <a:ext cx="372399" cy="372399"/>
            </a:xfrm>
            <a:prstGeom prst="rect">
              <a:avLst/>
            </a:prstGeom>
          </p:spPr>
        </p:pic>
        <p:pic>
          <p:nvPicPr>
            <p:cNvPr id="68" name="Imatge 88">
              <a:extLst>
                <a:ext uri="{FF2B5EF4-FFF2-40B4-BE49-F238E27FC236}">
                  <a16:creationId xmlns:a16="http://schemas.microsoft.com/office/drawing/2014/main" id="{89CBDDF8-BE54-690C-07D1-FBC049E0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6760" y="4724364"/>
              <a:ext cx="432109" cy="43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96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811534" y="1688781"/>
            <a:ext cx="10228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8"/>
              <a:tabLst>
                <a:tab pos="457200" algn="l"/>
              </a:tabLst>
            </a:pP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Gaudir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més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confort i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més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estalvi</a:t>
            </a:r>
            <a:endParaRPr lang="es-E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1200"/>
              </a:spcBef>
              <a:buSzPct val="100000"/>
              <a:buFont typeface="+mj-lt"/>
              <a:buAutoNum type="arabicPeriod" startAt="8"/>
              <a:tabLst>
                <a:tab pos="457200" algn="l"/>
              </a:tabLst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480A47-E0CD-4BB7-A90D-3B47F4E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17" y="2331041"/>
            <a:ext cx="6120000" cy="40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576C81F7-0515-196F-DF58-D5D7FD30744B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894690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he de </a:t>
            </a:r>
            <a:r>
              <a:rPr lang="es-ES" sz="2400" dirty="0" err="1">
                <a:solidFill>
                  <a:schemeClr val="tx1"/>
                </a:solidFill>
              </a:rPr>
              <a:t>fer</a:t>
            </a:r>
            <a:r>
              <a:rPr lang="es-ES" sz="2400" dirty="0">
                <a:solidFill>
                  <a:schemeClr val="tx1"/>
                </a:solidFill>
              </a:rPr>
              <a:t> per </a:t>
            </a:r>
            <a:r>
              <a:rPr lang="es-ES" sz="2400" dirty="0" err="1">
                <a:solidFill>
                  <a:srgbClr val="FF7A08"/>
                </a:solidFill>
              </a:rPr>
              <a:t>acollir</a:t>
            </a:r>
            <a:r>
              <a:rPr lang="es-ES" sz="2400" dirty="0">
                <a:solidFill>
                  <a:srgbClr val="FF7A08"/>
                </a:solidFill>
              </a:rPr>
              <a:t>-me </a:t>
            </a:r>
            <a:r>
              <a:rPr lang="es-ES" sz="2400" dirty="0" err="1">
                <a:solidFill>
                  <a:srgbClr val="FF7A08"/>
                </a:solidFill>
              </a:rPr>
              <a:t>als</a:t>
            </a:r>
            <a:r>
              <a:rPr lang="es-ES" sz="2400" dirty="0">
                <a:solidFill>
                  <a:srgbClr val="FF7A08"/>
                </a:solidFill>
              </a:rPr>
              <a:t> Fons </a:t>
            </a:r>
            <a:r>
              <a:rPr lang="es-ES" sz="2400" dirty="0">
                <a:solidFill>
                  <a:srgbClr val="C00000"/>
                </a:solidFill>
              </a:rPr>
              <a:t>Next </a:t>
            </a:r>
            <a:r>
              <a:rPr lang="es-ES" sz="2400" dirty="0" err="1">
                <a:solidFill>
                  <a:srgbClr val="C00000"/>
                </a:solidFill>
              </a:rPr>
              <a:t>Generation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40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0CCD7-8EB3-44E2-9290-8327A71ABD0C}"/>
              </a:ext>
            </a:extLst>
          </p:cNvPr>
          <p:cNvSpPr txBox="1"/>
          <p:nvPr/>
        </p:nvSpPr>
        <p:spPr>
          <a:xfrm>
            <a:off x="785510" y="2083517"/>
            <a:ext cx="102088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Un impuls econòmic de la UE, sense precedents, per reactivar l’economia mitjançant la rehabilitació energètica dels edificis i habitatges.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480 M€ de subvencions per a la rehabilitació energètica de 60.000 habitatges en 3 anys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15841" y="1160868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són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els</a:t>
            </a:r>
            <a:r>
              <a:rPr lang="es-ES" sz="2400" dirty="0">
                <a:solidFill>
                  <a:schemeClr val="tx1"/>
                </a:solidFill>
              </a:rPr>
              <a:t> Fons </a:t>
            </a:r>
            <a:r>
              <a:rPr lang="es-ES" sz="2400" dirty="0">
                <a:solidFill>
                  <a:srgbClr val="FF7A08"/>
                </a:solidFill>
              </a:rPr>
              <a:t>Next </a:t>
            </a:r>
            <a:r>
              <a:rPr lang="es-ES" sz="2400" dirty="0" err="1">
                <a:solidFill>
                  <a:srgbClr val="FF7A08"/>
                </a:solidFill>
              </a:rPr>
              <a:t>Generation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720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E046416-E9AA-1FF1-482D-2F5923293FAA}"/>
              </a:ext>
            </a:extLst>
          </p:cNvPr>
          <p:cNvSpPr/>
          <p:nvPr/>
        </p:nvSpPr>
        <p:spPr>
          <a:xfrm>
            <a:off x="8594724" y="741581"/>
            <a:ext cx="2924176" cy="1516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0542086-CE52-31C5-5978-74C0C186F9B6}"/>
              </a:ext>
            </a:extLst>
          </p:cNvPr>
          <p:cNvSpPr/>
          <p:nvPr/>
        </p:nvSpPr>
        <p:spPr>
          <a:xfrm>
            <a:off x="4633912" y="707692"/>
            <a:ext cx="2924176" cy="1516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034CC4-C6B1-DED4-42E9-B7CF2B1E7804}"/>
              </a:ext>
            </a:extLst>
          </p:cNvPr>
          <p:cNvSpPr/>
          <p:nvPr/>
        </p:nvSpPr>
        <p:spPr>
          <a:xfrm>
            <a:off x="673100" y="710267"/>
            <a:ext cx="2924176" cy="15166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00B82F-F734-5A2E-79C7-90E7DF245F86}"/>
              </a:ext>
            </a:extLst>
          </p:cNvPr>
          <p:cNvSpPr txBox="1"/>
          <p:nvPr/>
        </p:nvSpPr>
        <p:spPr>
          <a:xfrm>
            <a:off x="930274" y="1145410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Posa’t en contacte amb un arquitecte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681157-D659-0BB2-2130-B17225B624E1}"/>
              </a:ext>
            </a:extLst>
          </p:cNvPr>
          <p:cNvSpPr txBox="1"/>
          <p:nvPr/>
        </p:nvSpPr>
        <p:spPr>
          <a:xfrm>
            <a:off x="4743450" y="1058530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Posa’t en contacte amb un arquitecte tècnic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F46477-30A2-571F-5AD5-69F6419436DA}"/>
              </a:ext>
            </a:extLst>
          </p:cNvPr>
          <p:cNvSpPr txBox="1"/>
          <p:nvPr/>
        </p:nvSpPr>
        <p:spPr>
          <a:xfrm>
            <a:off x="8594724" y="1030665"/>
            <a:ext cx="292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Posa’t en contacte amb un administrador de finques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190155-6070-3B2E-0FE2-CBF1F1FCE09D}"/>
              </a:ext>
            </a:extLst>
          </p:cNvPr>
          <p:cNvSpPr txBox="1"/>
          <p:nvPr/>
        </p:nvSpPr>
        <p:spPr>
          <a:xfrm>
            <a:off x="458788" y="280987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Rehabilitacio.arquitectes.cat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09BEC8-29F0-D117-8048-6B70E659270E}"/>
              </a:ext>
            </a:extLst>
          </p:cNvPr>
          <p:cNvSpPr txBox="1"/>
          <p:nvPr/>
        </p:nvSpPr>
        <p:spPr>
          <a:xfrm>
            <a:off x="5637822" y="2816114"/>
            <a:ext cx="91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Otr.cat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7013E4-70C7-2A02-8D1A-0C01B6E1C676}"/>
              </a:ext>
            </a:extLst>
          </p:cNvPr>
          <p:cNvSpPr txBox="1"/>
          <p:nvPr/>
        </p:nvSpPr>
        <p:spPr>
          <a:xfrm>
            <a:off x="9018784" y="2816114"/>
            <a:ext cx="2091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dirty="0"/>
              <a:t>otrc.consellcaf.cat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31C68-F477-F253-F4E0-07DCE7E83CC0}"/>
              </a:ext>
            </a:extLst>
          </p:cNvPr>
          <p:cNvSpPr txBox="1"/>
          <p:nvPr/>
        </p:nvSpPr>
        <p:spPr>
          <a:xfrm>
            <a:off x="5338479" y="3519179"/>
            <a:ext cx="1515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info@otr.cat</a:t>
            </a:r>
            <a:r>
              <a:rPr lang="ca-E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a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EA5E4EB-6E79-5A6B-96B4-A386D79744F1}"/>
              </a:ext>
            </a:extLst>
          </p:cNvPr>
          <p:cNvSpPr txBox="1"/>
          <p:nvPr/>
        </p:nvSpPr>
        <p:spPr>
          <a:xfrm>
            <a:off x="755274" y="3519179"/>
            <a:ext cx="275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otr.arquitectes@coac.net</a:t>
            </a:r>
            <a:endParaRPr lang="ca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9D728-D1A5-8F75-B652-3EE1F82EBCEA}"/>
              </a:ext>
            </a:extLst>
          </p:cNvPr>
          <p:cNvSpPr txBox="1"/>
          <p:nvPr/>
        </p:nvSpPr>
        <p:spPr>
          <a:xfrm>
            <a:off x="8213087" y="3509030"/>
            <a:ext cx="368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otrc@consellcaf.cat</a:t>
            </a:r>
            <a:r>
              <a:rPr lang="ca-E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a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D9D30B5-1663-E80E-7088-7F656C63FB29}"/>
              </a:ext>
            </a:extLst>
          </p:cNvPr>
          <p:cNvPicPr/>
          <p:nvPr/>
        </p:nvPicPr>
        <p:blipFill rotWithShape="1">
          <a:blip r:embed="rId6"/>
          <a:srcRect l="41150" r="37024"/>
          <a:stretch/>
        </p:blipFill>
        <p:spPr>
          <a:xfrm>
            <a:off x="8726309" y="5531040"/>
            <a:ext cx="2661006" cy="1326960"/>
          </a:xfrm>
          <a:prstGeom prst="rect">
            <a:avLst/>
          </a:prstGeom>
          <a:ln w="0">
            <a:noFill/>
          </a:ln>
        </p:spPr>
      </p:pic>
      <p:pic>
        <p:nvPicPr>
          <p:cNvPr id="19" name="Imagen 18" descr="Forma&#10;&#10;Descripción generada automáticamente con confianza media">
            <a:extLst>
              <a:ext uri="{FF2B5EF4-FFF2-40B4-BE49-F238E27FC236}">
                <a16:creationId xmlns:a16="http://schemas.microsoft.com/office/drawing/2014/main" id="{673481F3-A3DF-DA89-CDCD-1D6C23E8F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93" y="6020824"/>
            <a:ext cx="4451611" cy="55413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8C6B7E2-4A26-5651-7EB6-739513E909F1}"/>
              </a:ext>
            </a:extLst>
          </p:cNvPr>
          <p:cNvPicPr/>
          <p:nvPr/>
        </p:nvPicPr>
        <p:blipFill rotWithShape="1">
          <a:blip r:embed="rId6"/>
          <a:srcRect l="65137" t="11399" r="20031" b="10479"/>
          <a:stretch/>
        </p:blipFill>
        <p:spPr>
          <a:xfrm>
            <a:off x="1231062" y="5779568"/>
            <a:ext cx="1808251" cy="1036646"/>
          </a:xfrm>
          <a:prstGeom prst="rect">
            <a:avLst/>
          </a:prstGeom>
          <a:ln w="0">
            <a:noFill/>
          </a:ln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73A92C3B-DCFA-CDEF-3A9F-A8AF040B5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86" y="4316406"/>
            <a:ext cx="1305004" cy="1214634"/>
          </a:xfrm>
          <a:prstGeom prst="rect">
            <a:avLst/>
          </a:prstGeom>
        </p:spPr>
      </p:pic>
      <p:pic>
        <p:nvPicPr>
          <p:cNvPr id="1026" name="Picture 2" descr="OTR.cat">
            <a:extLst>
              <a:ext uri="{FF2B5EF4-FFF2-40B4-BE49-F238E27FC236}">
                <a16:creationId xmlns:a16="http://schemas.microsoft.com/office/drawing/2014/main" id="{B7018F47-E480-58E6-2A20-793C18CE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19" y="4633690"/>
            <a:ext cx="1965161" cy="7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7973B869-F0A7-2ECC-A5F5-528856BFA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2"/>
          <a:stretch/>
        </p:blipFill>
        <p:spPr bwMode="auto">
          <a:xfrm>
            <a:off x="8540090" y="4504839"/>
            <a:ext cx="3048563" cy="9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7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0CCD7-8EB3-44E2-9290-8327A71ABD0C}"/>
              </a:ext>
            </a:extLst>
          </p:cNvPr>
          <p:cNvSpPr txBox="1"/>
          <p:nvPr/>
        </p:nvSpPr>
        <p:spPr>
          <a:xfrm>
            <a:off x="715841" y="1933346"/>
            <a:ext cx="10208833" cy="640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a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onjunt de millores que podem fer al nostre edifici per optimitzar l’energia que consumim</a:t>
            </a: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Què aconseguim amb una rehabilitació energètica?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Reduir la factura elèctrica (consumim menys energia per tenir casa nostra fresca a l’estiu i calenta a l’hivern)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Augmentar el valor patrimonial i l’habitabilitat de casa nostra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Millorar el confort dels nostres habitatges, i per tant millorar la nostra qualitat de vida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Produir menys CO2 i, per tant, contribuir a la lluita contra el canvi climàtic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s-ES" sz="20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/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15841" y="93444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és</a:t>
            </a:r>
            <a:r>
              <a:rPr lang="es-ES" sz="2400" dirty="0">
                <a:solidFill>
                  <a:schemeClr val="tx1"/>
                </a:solidFill>
              </a:rPr>
              <a:t> la </a:t>
            </a:r>
            <a:r>
              <a:rPr lang="es-ES" sz="2400" dirty="0" err="1">
                <a:solidFill>
                  <a:srgbClr val="FF7A08"/>
                </a:solidFill>
              </a:rPr>
              <a:t>rehabilitació</a:t>
            </a:r>
            <a:r>
              <a:rPr lang="es-ES" sz="2400" dirty="0">
                <a:solidFill>
                  <a:srgbClr val="FF7A08"/>
                </a:solidFill>
              </a:rPr>
              <a:t> energética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  <a:endParaRPr lang="es-ES" sz="2400" dirty="0">
              <a:solidFill>
                <a:srgbClr val="FF7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0CCD7-8EB3-44E2-9290-8327A71ABD0C}"/>
              </a:ext>
            </a:extLst>
          </p:cNvPr>
          <p:cNvSpPr txBox="1"/>
          <p:nvPr/>
        </p:nvSpPr>
        <p:spPr>
          <a:xfrm>
            <a:off x="763122" y="1723359"/>
            <a:ext cx="10219637" cy="39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Abrigar els edificis </a:t>
            </a:r>
            <a:endParaRPr lang="es-E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15840" y="751566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és</a:t>
            </a:r>
            <a:r>
              <a:rPr lang="es-ES" sz="2400" dirty="0">
                <a:solidFill>
                  <a:schemeClr val="tx1"/>
                </a:solidFill>
              </a:rPr>
              <a:t> la </a:t>
            </a:r>
            <a:r>
              <a:rPr lang="es-ES" sz="2400" dirty="0" err="1">
                <a:solidFill>
                  <a:srgbClr val="FF7A08"/>
                </a:solidFill>
              </a:rPr>
              <a:t>rehabilitació</a:t>
            </a:r>
            <a:r>
              <a:rPr lang="es-ES" sz="2400" dirty="0">
                <a:solidFill>
                  <a:srgbClr val="FF7A08"/>
                </a:solidFill>
              </a:rPr>
              <a:t> energética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6" name="Imagen 5" descr="Un reloj con números romanos&#10;&#10;Descripción generada automáticamente con confianza media">
            <a:extLst>
              <a:ext uri="{FF2B5EF4-FFF2-40B4-BE49-F238E27FC236}">
                <a16:creationId xmlns:a16="http://schemas.microsoft.com/office/drawing/2014/main" id="{8D3D0C7E-4056-CE24-0353-A6C5275B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1" y="2369690"/>
            <a:ext cx="7193647" cy="35897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411193-EDC4-8179-D778-52132D18A60A}"/>
              </a:ext>
            </a:extLst>
          </p:cNvPr>
          <p:cNvSpPr txBox="1"/>
          <p:nvPr/>
        </p:nvSpPr>
        <p:spPr>
          <a:xfrm>
            <a:off x="1209241" y="3056487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EDIFICI SENSE </a:t>
            </a:r>
          </a:p>
          <a:p>
            <a:pPr algn="ctr"/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AÏLLAMENT TÈRMIC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DB19CE-731A-C5D1-02BE-C4915605FE93}"/>
              </a:ext>
            </a:extLst>
          </p:cNvPr>
          <p:cNvSpPr txBox="1"/>
          <p:nvPr/>
        </p:nvSpPr>
        <p:spPr>
          <a:xfrm>
            <a:off x="5262501" y="3056487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EDIFICI AMB</a:t>
            </a:r>
          </a:p>
          <a:p>
            <a:pPr algn="ctr"/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AÏLLAMENT TÈRMIC</a:t>
            </a:r>
          </a:p>
        </p:txBody>
      </p:sp>
    </p:spTree>
    <p:extLst>
      <p:ext uri="{BB962C8B-B14F-4D97-AF65-F5344CB8AC3E}">
        <p14:creationId xmlns:p14="http://schemas.microsoft.com/office/powerpoint/2010/main" val="318210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15841" y="789594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és</a:t>
            </a:r>
            <a:r>
              <a:rPr lang="es-ES" sz="2400" dirty="0">
                <a:solidFill>
                  <a:schemeClr val="tx1"/>
                </a:solidFill>
              </a:rPr>
              <a:t> la </a:t>
            </a:r>
            <a:r>
              <a:rPr lang="es-ES" sz="2400" dirty="0" err="1">
                <a:solidFill>
                  <a:srgbClr val="FF7A08"/>
                </a:solidFill>
              </a:rPr>
              <a:t>rehabilitació</a:t>
            </a:r>
            <a:r>
              <a:rPr lang="es-ES" sz="2400" dirty="0">
                <a:solidFill>
                  <a:srgbClr val="FF7A08"/>
                </a:solidFill>
              </a:rPr>
              <a:t> energética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896362-A2E8-4C34-B46F-DEC6F282F0DE}"/>
              </a:ext>
            </a:extLst>
          </p:cNvPr>
          <p:cNvSpPr txBox="1"/>
          <p:nvPr/>
        </p:nvSpPr>
        <p:spPr>
          <a:xfrm>
            <a:off x="715841" y="2217604"/>
            <a:ext cx="541197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ABRIGAR L’EDIFICI</a:t>
            </a:r>
            <a:endParaRPr lang="ca-ES" sz="1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Actuar en l’envolupant de l’edifici (façanes, mitgeres al descobert, finestres, coberta)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Millorar l’aïllament tèrmic de l’edifici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Millorar l’estanqueïtat de l’edifici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8DEF240C-03D6-470E-8311-89E2E3D6E973}"/>
              </a:ext>
            </a:extLst>
          </p:cNvPr>
          <p:cNvSpPr txBox="1">
            <a:spLocks/>
          </p:cNvSpPr>
          <p:nvPr/>
        </p:nvSpPr>
        <p:spPr>
          <a:xfrm>
            <a:off x="3974009" y="5160489"/>
            <a:ext cx="2242092" cy="1234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a-ES" sz="1200" b="1" i="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Evitar que el fred entri a l’habitatge per reduir la demanda de calefacció a l’hivern.</a:t>
            </a:r>
            <a:endParaRPr lang="ca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id="{908086F7-30AC-4F5F-A28D-DE6E9C12E8DD}"/>
              </a:ext>
            </a:extLst>
          </p:cNvPr>
          <p:cNvSpPr txBox="1">
            <a:spLocks/>
          </p:cNvSpPr>
          <p:nvPr/>
        </p:nvSpPr>
        <p:spPr>
          <a:xfrm>
            <a:off x="7772917" y="789594"/>
            <a:ext cx="1974094" cy="110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ca-ES" sz="1200" b="1" i="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200" b="1" i="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Evitar que la calor entri a l’habitatge per reduir la demanda de refrigeració </a:t>
            </a:r>
            <a:r>
              <a:rPr lang="ca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l’estiu.</a:t>
            </a:r>
            <a:br>
              <a:rPr lang="ca-E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ca-E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0912C38F-1339-4E6E-BCA9-6A2FEB5356B8}"/>
              </a:ext>
            </a:extLst>
          </p:cNvPr>
          <p:cNvSpPr/>
          <p:nvPr/>
        </p:nvSpPr>
        <p:spPr>
          <a:xfrm rot="15166960">
            <a:off x="6782440" y="5540956"/>
            <a:ext cx="520588" cy="1266608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16F69123-1D61-4454-8B60-B4074EB2BB86}"/>
              </a:ext>
            </a:extLst>
          </p:cNvPr>
          <p:cNvSpPr/>
          <p:nvPr/>
        </p:nvSpPr>
        <p:spPr>
          <a:xfrm rot="1578784">
            <a:off x="9437512" y="1794457"/>
            <a:ext cx="1098744" cy="5156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Imagen 5" descr="Imagen que contiene cama&#10;&#10;Descripción generada automáticamente">
            <a:extLst>
              <a:ext uri="{FF2B5EF4-FFF2-40B4-BE49-F238E27FC236}">
                <a16:creationId xmlns:a16="http://schemas.microsoft.com/office/drawing/2014/main" id="{0D6861C2-5535-E54A-FD6B-E5A5F1F5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17" y="2784857"/>
            <a:ext cx="2818625" cy="29929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EC2DED-E1D5-1D1C-5958-D1AF57868274}"/>
              </a:ext>
            </a:extLst>
          </p:cNvPr>
          <p:cNvSpPr txBox="1"/>
          <p:nvPr/>
        </p:nvSpPr>
        <p:spPr>
          <a:xfrm>
            <a:off x="7255152" y="2597566"/>
            <a:ext cx="191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LA PÈRDUA DE CALOR 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EN UNA CASA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765058-CFAE-017F-1C72-CCD259E64596}"/>
              </a:ext>
            </a:extLst>
          </p:cNvPr>
          <p:cNvSpPr txBox="1"/>
          <p:nvPr/>
        </p:nvSpPr>
        <p:spPr>
          <a:xfrm>
            <a:off x="9986884" y="2999869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Coberta 22 %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682104-F2BC-20F5-03A7-7B4A8C7B75F4}"/>
              </a:ext>
            </a:extLst>
          </p:cNvPr>
          <p:cNvSpPr txBox="1"/>
          <p:nvPr/>
        </p:nvSpPr>
        <p:spPr>
          <a:xfrm>
            <a:off x="10248878" y="4197633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Murs externs 30 %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394F64-F801-87F2-05FD-A1E7776C0735}"/>
              </a:ext>
            </a:extLst>
          </p:cNvPr>
          <p:cNvSpPr txBox="1"/>
          <p:nvPr/>
        </p:nvSpPr>
        <p:spPr>
          <a:xfrm>
            <a:off x="8868115" y="589726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Sòls 15 %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5A500E8-1608-F4A0-476C-4E0994EDA423}"/>
              </a:ext>
            </a:extLst>
          </p:cNvPr>
          <p:cNvSpPr txBox="1"/>
          <p:nvPr/>
        </p:nvSpPr>
        <p:spPr>
          <a:xfrm>
            <a:off x="7187487" y="4953165"/>
            <a:ext cx="1009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Vidres 20 %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0C0CEF-DBFA-A9D1-1A93-0E44DF842DA7}"/>
              </a:ext>
            </a:extLst>
          </p:cNvPr>
          <p:cNvSpPr txBox="1"/>
          <p:nvPr/>
        </p:nvSpPr>
        <p:spPr>
          <a:xfrm>
            <a:off x="6533628" y="3628987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Pèrdua de calor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per obertures</a:t>
            </a:r>
          </a:p>
          <a:p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i ventilacions 13 %</a:t>
            </a:r>
          </a:p>
        </p:txBody>
      </p:sp>
    </p:spTree>
    <p:extLst>
      <p:ext uri="{BB962C8B-B14F-4D97-AF65-F5344CB8AC3E}">
        <p14:creationId xmlns:p14="http://schemas.microsoft.com/office/powerpoint/2010/main" val="40172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0CCD7-8EB3-44E2-9290-8327A71ABD0C}"/>
              </a:ext>
            </a:extLst>
          </p:cNvPr>
          <p:cNvSpPr txBox="1"/>
          <p:nvPr/>
        </p:nvSpPr>
        <p:spPr>
          <a:xfrm>
            <a:off x="801566" y="1775789"/>
            <a:ext cx="10219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/>
              <a:t>Reducció de la demanada i del consum energètic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66731" y="1086144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és</a:t>
            </a:r>
            <a:r>
              <a:rPr lang="es-ES" sz="2400" dirty="0">
                <a:solidFill>
                  <a:schemeClr val="tx1"/>
                </a:solidFill>
              </a:rPr>
              <a:t> la </a:t>
            </a:r>
            <a:r>
              <a:rPr lang="es-ES" sz="2400" dirty="0" err="1">
                <a:solidFill>
                  <a:srgbClr val="FF7A08"/>
                </a:solidFill>
              </a:rPr>
              <a:t>rehabilitació</a:t>
            </a:r>
            <a:r>
              <a:rPr lang="es-ES" sz="2400" dirty="0">
                <a:solidFill>
                  <a:srgbClr val="FF7A08"/>
                </a:solidFill>
              </a:rPr>
              <a:t> energética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1C6B3E4-208D-48CA-BCFD-0C2FF605509E}"/>
              </a:ext>
            </a:extLst>
          </p:cNvPr>
          <p:cNvSpPr/>
          <p:nvPr/>
        </p:nvSpPr>
        <p:spPr>
          <a:xfrm flipV="1">
            <a:off x="5858010" y="4116709"/>
            <a:ext cx="617751" cy="32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498B24-DC34-7A23-F73B-EB990C593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105" y="2414730"/>
            <a:ext cx="4959293" cy="37696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AD44FF2-FAAC-5D6D-42D6-84EE2D15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40" y="2412459"/>
            <a:ext cx="4952126" cy="37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7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24550" y="830797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>
                <a:solidFill>
                  <a:schemeClr val="tx1"/>
                </a:solidFill>
              </a:rPr>
              <a:t>Beneficiaris</a:t>
            </a:r>
            <a:r>
              <a:rPr lang="es-ES" sz="2400" dirty="0">
                <a:solidFill>
                  <a:schemeClr val="tx1"/>
                </a:solidFill>
              </a:rPr>
              <a:t> de les </a:t>
            </a:r>
            <a:r>
              <a:rPr lang="es-ES" sz="2400" dirty="0" err="1">
                <a:solidFill>
                  <a:srgbClr val="FF7A08"/>
                </a:solidFill>
              </a:rPr>
              <a:t>subvencions</a:t>
            </a:r>
            <a:endParaRPr lang="es-ES" sz="2400" dirty="0">
              <a:solidFill>
                <a:srgbClr val="FF7A08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27E0FF9-F1A2-D3DD-8E7C-D17CE5361C78}"/>
              </a:ext>
            </a:extLst>
          </p:cNvPr>
          <p:cNvGrpSpPr/>
          <p:nvPr/>
        </p:nvGrpSpPr>
        <p:grpSpPr>
          <a:xfrm>
            <a:off x="724550" y="2564261"/>
            <a:ext cx="3430084" cy="3456326"/>
            <a:chOff x="724550" y="2564261"/>
            <a:chExt cx="3430084" cy="345632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ECBFD8E-60AB-15C3-FD29-AA2131ED7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50" y="2564261"/>
              <a:ext cx="3430084" cy="3091270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4819E18-0853-49D5-9615-77E15502D37B}"/>
                </a:ext>
              </a:extLst>
            </p:cNvPr>
            <p:cNvSpPr txBox="1"/>
            <p:nvPr/>
          </p:nvSpPr>
          <p:spPr>
            <a:xfrm>
              <a:off x="1109721" y="5374256"/>
              <a:ext cx="2518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Habitatges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unifamiliars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(Programa 3-4)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C5FA9D5-EFAA-4C32-CD6E-B38BAC047C6F}"/>
              </a:ext>
            </a:extLst>
          </p:cNvPr>
          <p:cNvGrpSpPr/>
          <p:nvPr/>
        </p:nvGrpSpPr>
        <p:grpSpPr>
          <a:xfrm>
            <a:off x="4646420" y="2039302"/>
            <a:ext cx="3053080" cy="4234407"/>
            <a:chOff x="5123590" y="2039301"/>
            <a:chExt cx="3053080" cy="4234407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2DBBF85-F52D-4881-8BE7-6163ACB35A26}"/>
                </a:ext>
              </a:extLst>
            </p:cNvPr>
            <p:cNvSpPr txBox="1"/>
            <p:nvPr/>
          </p:nvSpPr>
          <p:spPr>
            <a:xfrm>
              <a:off x="5123590" y="5350378"/>
              <a:ext cx="30530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Edifici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plurifamiliar</a:t>
              </a:r>
            </a:p>
            <a:p>
              <a:pPr algn="ctr"/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(CCPP o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d’un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sol </a:t>
              </a: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propietari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ctr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(Programa 3)</a:t>
              </a:r>
            </a:p>
          </p:txBody>
        </p:sp>
        <p:pic>
          <p:nvPicPr>
            <p:cNvPr id="10" name="Imagen 9" descr="Imagen de la pantalla de un video juego&#10;&#10;Descripción generada automáticamente con confianza baja">
              <a:extLst>
                <a:ext uri="{FF2B5EF4-FFF2-40B4-BE49-F238E27FC236}">
                  <a16:creationId xmlns:a16="http://schemas.microsoft.com/office/drawing/2014/main" id="{933CA247-C6D8-23D6-67C3-1A620A42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66" y="2039301"/>
              <a:ext cx="1978670" cy="3200399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D231890-ED9F-C8D8-63FA-3735256D7CB8}"/>
              </a:ext>
            </a:extLst>
          </p:cNvPr>
          <p:cNvGrpSpPr/>
          <p:nvPr/>
        </p:nvGrpSpPr>
        <p:grpSpPr>
          <a:xfrm>
            <a:off x="8892066" y="2039302"/>
            <a:ext cx="2044149" cy="3981285"/>
            <a:chOff x="8892066" y="2039302"/>
            <a:chExt cx="2044149" cy="398128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60401EA-68A4-4BB2-BAEA-CED43F06171F}"/>
                </a:ext>
              </a:extLst>
            </p:cNvPr>
            <p:cNvSpPr txBox="1"/>
            <p:nvPr/>
          </p:nvSpPr>
          <p:spPr>
            <a:xfrm>
              <a:off x="8892066" y="5374256"/>
              <a:ext cx="2044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Habitatges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(pisos)</a:t>
              </a:r>
            </a:p>
            <a:p>
              <a:pPr algn="ctr"/>
              <a:r>
                <a:rPr lang="es-ES" b="1" dirty="0">
                  <a:latin typeface="Arial" panose="020B0604020202020204" pitchFamily="34" charset="0"/>
                  <a:cs typeface="Arial" panose="020B0604020202020204" pitchFamily="34" charset="0"/>
                </a:rPr>
                <a:t>(Programa 4)</a:t>
              </a:r>
            </a:p>
          </p:txBody>
        </p:sp>
        <p:pic>
          <p:nvPicPr>
            <p:cNvPr id="5" name="Imagen 4" descr="Imagen de la pantalla de un video juego&#10;&#10;Descripción generada automáticamente con confianza baja">
              <a:extLst>
                <a:ext uri="{FF2B5EF4-FFF2-40B4-BE49-F238E27FC236}">
                  <a16:creationId xmlns:a16="http://schemas.microsoft.com/office/drawing/2014/main" id="{27EA9542-EE9D-9837-913B-20CA92C1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631" y="2039302"/>
              <a:ext cx="1978670" cy="3200399"/>
            </a:xfrm>
            <a:prstGeom prst="rect">
              <a:avLst/>
            </a:prstGeom>
          </p:spPr>
        </p:pic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133D5F67-909C-FB5D-5ACC-53AAED7CEB65}"/>
                </a:ext>
              </a:extLst>
            </p:cNvPr>
            <p:cNvSpPr/>
            <p:nvPr/>
          </p:nvSpPr>
          <p:spPr>
            <a:xfrm>
              <a:off x="9686792" y="3114997"/>
              <a:ext cx="1027611" cy="478971"/>
            </a:xfrm>
            <a:prstGeom prst="round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8081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0CCD7-8EB3-44E2-9290-8327A71ABD0C}"/>
              </a:ext>
            </a:extLst>
          </p:cNvPr>
          <p:cNvSpPr txBox="1"/>
          <p:nvPr/>
        </p:nvSpPr>
        <p:spPr>
          <a:xfrm>
            <a:off x="715841" y="1942937"/>
            <a:ext cx="1083798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Gràcies als ajuts </a:t>
            </a:r>
            <a:r>
              <a:rPr lang="ca-ES" sz="200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Next</a:t>
            </a: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Generation</a:t>
            </a: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ARA es pot fer a un cost molt inferior: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Subvencions (del 40%, 65% i fins al 80% del cost segons l’estalvi energètic assolit)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Préstecs en condicions preferents (a 10 anys, interès baix, període de carència)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Beneficis fiscals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7F9C2F45-46A7-9146-8533-44A8E863E88B}"/>
              </a:ext>
            </a:extLst>
          </p:cNvPr>
          <p:cNvSpPr txBox="1">
            <a:spLocks/>
          </p:cNvSpPr>
          <p:nvPr/>
        </p:nvSpPr>
        <p:spPr>
          <a:xfrm>
            <a:off x="715841" y="96304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</a:rPr>
              <a:t>Per </a:t>
            </a:r>
            <a:r>
              <a:rPr lang="es-ES" sz="2400" dirty="0" err="1">
                <a:solidFill>
                  <a:schemeClr val="tx1"/>
                </a:solidFill>
              </a:rPr>
              <a:t>què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és</a:t>
            </a:r>
            <a:r>
              <a:rPr lang="es-ES" sz="2400" dirty="0">
                <a:solidFill>
                  <a:schemeClr val="tx1"/>
                </a:solidFill>
              </a:rPr>
              <a:t> una </a:t>
            </a:r>
            <a:r>
              <a:rPr lang="es-ES" sz="2400" dirty="0" err="1">
                <a:solidFill>
                  <a:srgbClr val="FF7A08"/>
                </a:solidFill>
              </a:rPr>
              <a:t>oportunitat</a:t>
            </a:r>
            <a:r>
              <a:rPr lang="es-E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ABCBAF71-70E9-4FB3-B1A8-DDBC7279D547}"/>
              </a:ext>
            </a:extLst>
          </p:cNvPr>
          <p:cNvSpPr/>
          <p:nvPr/>
        </p:nvSpPr>
        <p:spPr>
          <a:xfrm>
            <a:off x="2052735" y="3959017"/>
            <a:ext cx="923730" cy="6251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36F1D-BD4D-4B63-B3E8-4E67A63C4A2A}"/>
              </a:ext>
            </a:extLst>
          </p:cNvPr>
          <p:cNvSpPr txBox="1"/>
          <p:nvPr/>
        </p:nvSpPr>
        <p:spPr>
          <a:xfrm>
            <a:off x="715841" y="4661256"/>
            <a:ext cx="10079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ca-E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Les comunitats de propietaris que s’hi engresquin, poden gaudir dels beneficis d’una rehabilitació (+estalvi, +confort) amb una inversió mínima, equivalent a la quota d’un gimnàs</a:t>
            </a:r>
          </a:p>
        </p:txBody>
      </p:sp>
    </p:spTree>
    <p:extLst>
      <p:ext uri="{BB962C8B-B14F-4D97-AF65-F5344CB8AC3E}">
        <p14:creationId xmlns:p14="http://schemas.microsoft.com/office/powerpoint/2010/main" val="22149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181ECC-6B60-489B-BE39-650CC11F3E5C}"/>
              </a:ext>
            </a:extLst>
          </p:cNvPr>
          <p:cNvSpPr txBox="1"/>
          <p:nvPr/>
        </p:nvSpPr>
        <p:spPr>
          <a:xfrm>
            <a:off x="715841" y="1720678"/>
            <a:ext cx="97359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a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rograma 5: “llibre de l’edifici i projecte de rehabilitació”</a:t>
            </a:r>
          </a:p>
          <a:p>
            <a:pPr marL="361950">
              <a:tabLst>
                <a:tab pos="457200" algn="l"/>
              </a:tabLst>
            </a:pP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obreix el 100% dels costos d’un tècnic per realitzar el llibre de l’edifici i el projecte de rehabilitació. Amb aquesta subvenció, la comunitat obté de manera gratuïta el diagnòstic i el pla d’actuacions del seu edifici.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a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a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rograma 3: “edificis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361950">
              <a:tabLst>
                <a:tab pos="457200" algn="l"/>
              </a:tabLst>
            </a:pP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obreix 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a mínim el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40% del cost total que suposa l’execució d’una obra de rehabilitació energètica que assoleixi una reducció d’almenys el 30% en el consum d’energia de l’edifici, podent-se arribar fins al 80% del cost total de subvenció</a:t>
            </a:r>
            <a:r>
              <a:rPr lang="ca-E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61950">
              <a:tabLst>
                <a:tab pos="457200" algn="l"/>
              </a:tabLst>
            </a:pPr>
            <a:r>
              <a:rPr lang="ca-ES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(*sempre i quan no superi el topall per habitatge).</a:t>
            </a:r>
            <a:endParaRPr lang="ca-ES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>
              <a:tabLst>
                <a:tab pos="457200" algn="l"/>
              </a:tabLst>
            </a:pPr>
            <a:endParaRPr lang="ca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a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4: “habitatges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</a:p>
          <a:p>
            <a:pPr marL="361950">
              <a:tabLst>
                <a:tab pos="457200" algn="l"/>
              </a:tabLst>
            </a:pP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ca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obreix el 40% del cost de l’actuació a l’habitatge, a partir d’un cost d’obra superior a 1.000€, i amb un límit màxim de subvenció de 3.000€ per habitatge. Aquesta intervenció es limita al canvi de finestres i vidres aïllants d’un habitatge.</a:t>
            </a: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A85CCF46-BE10-0143-AE51-FC830C6E2583}"/>
              </a:ext>
            </a:extLst>
          </p:cNvPr>
          <p:cNvSpPr txBox="1">
            <a:spLocks/>
          </p:cNvSpPr>
          <p:nvPr/>
        </p:nvSpPr>
        <p:spPr>
          <a:xfrm>
            <a:off x="715841" y="879925"/>
            <a:ext cx="8280113" cy="561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 smtClean="0">
                <a:solidFill>
                  <a:srgbClr val="C81F3A"/>
                </a:solidFill>
                <a:latin typeface="Georgia"/>
                <a:ea typeface="+mn-ea"/>
                <a:cs typeface="Georgi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>
                <a:solidFill>
                  <a:schemeClr val="tx1"/>
                </a:solidFill>
              </a:rPr>
              <a:t>Què cobreix la </a:t>
            </a:r>
            <a:r>
              <a:rPr lang="ca-ES" sz="2400">
                <a:solidFill>
                  <a:srgbClr val="FF7A08"/>
                </a:solidFill>
              </a:rPr>
              <a:t>subvenció</a:t>
            </a:r>
            <a:r>
              <a:rPr lang="ca-ES" sz="2400">
                <a:solidFill>
                  <a:srgbClr val="C00000"/>
                </a:solidFill>
              </a:rPr>
              <a:t>?</a:t>
            </a:r>
            <a:endParaRPr lang="ca-ES" sz="2400">
              <a:solidFill>
                <a:srgbClr val="FF7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51508"/>
      </p:ext>
    </p:extLst>
  </p:cSld>
  <p:clrMapOvr>
    <a:masterClrMapping/>
  </p:clrMapOvr>
</p:sld>
</file>

<file path=ppt/theme/theme1.xml><?xml version="1.0" encoding="utf-8"?>
<a:theme xmlns:a="http://schemas.openxmlformats.org/drawingml/2006/main" name="bsm-corp">
  <a:themeElements>
    <a:clrScheme name="idEC">
      <a:dk1>
        <a:sysClr val="windowText" lastClr="000000"/>
      </a:dk1>
      <a:lt1>
        <a:sysClr val="window" lastClr="FFFFFF"/>
      </a:lt1>
      <a:dk2>
        <a:srgbClr val="C81F3A"/>
      </a:dk2>
      <a:lt2>
        <a:srgbClr val="FFFFFF"/>
      </a:lt2>
      <a:accent1>
        <a:srgbClr val="FF4546"/>
      </a:accent1>
      <a:accent2>
        <a:srgbClr val="C4602F"/>
      </a:accent2>
      <a:accent3>
        <a:srgbClr val="DDA131"/>
      </a:accent3>
      <a:accent4>
        <a:srgbClr val="E48602"/>
      </a:accent4>
      <a:accent5>
        <a:srgbClr val="DD8635"/>
      </a:accent5>
      <a:accent6>
        <a:srgbClr val="C81F3A"/>
      </a:accent6>
      <a:hlink>
        <a:srgbClr val="FF4546"/>
      </a:hlink>
      <a:folHlink>
        <a:srgbClr val="FF4546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62C824DE977CC43B442FE3F1C1EC625" ma:contentTypeVersion="16" ma:contentTypeDescription="Crear nuevo documento." ma:contentTypeScope="" ma:versionID="0ede2add0f30750d06c5e6cc9ae3d442">
  <xsd:schema xmlns:xsd="http://www.w3.org/2001/XMLSchema" xmlns:xs="http://www.w3.org/2001/XMLSchema" xmlns:p="http://schemas.microsoft.com/office/2006/metadata/properties" xmlns:ns2="1f4daa21-79cf-48c9-8128-3bf3e449bb71" xmlns:ns3="35751289-5919-44f5-a640-66cb1e387221" targetNamespace="http://schemas.microsoft.com/office/2006/metadata/properties" ma:root="true" ma:fieldsID="95e2e03a2b9e88a1486a60355a539eae" ns2:_="" ns3:_="">
    <xsd:import namespace="1f4daa21-79cf-48c9-8128-3bf3e449bb71"/>
    <xsd:import namespace="35751289-5919-44f5-a640-66cb1e387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daa21-79cf-48c9-8128-3bf3e449b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edb7e9a6-3925-48db-b179-bb72167882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51289-5919-44f5-a640-66cb1e3872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c5379e6-63bc-480e-91a6-ca213e1834f9}" ma:internalName="TaxCatchAll" ma:showField="CatchAllData" ma:web="35751289-5919-44f5-a640-66cb1e387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823B1-A59A-450C-9B17-644E04992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daa21-79cf-48c9-8128-3bf3e449bb71"/>
    <ds:schemaRef ds:uri="35751289-5919-44f5-a640-66cb1e387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EC7EA-F80B-45F4-B824-04B07E642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1487</Words>
  <Application>Microsoft Office PowerPoint</Application>
  <PresentationFormat>Panorámica</PresentationFormat>
  <Paragraphs>244</Paragraphs>
  <Slides>20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Calibri</vt:lpstr>
      <vt:lpstr>Franklin Gothic Book</vt:lpstr>
      <vt:lpstr>Franklin Gothic Demi</vt:lpstr>
      <vt:lpstr>Georgia</vt:lpstr>
      <vt:lpstr>Poppins</vt:lpstr>
      <vt:lpstr>Replica Pro</vt:lpstr>
      <vt:lpstr>Segoe UI</vt:lpstr>
      <vt:lpstr>Symbol</vt:lpstr>
      <vt:lpstr>Times New Roman</vt:lpstr>
      <vt:lpstr>bsm-corp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 Arquitectura Tècnica Comunicació</dc:title>
  <dc:creator>Monica Rius</dc:creator>
  <cp:lastModifiedBy>Eva Bonet</cp:lastModifiedBy>
  <cp:revision>40</cp:revision>
  <cp:lastPrinted>2022-03-24T08:51:02Z</cp:lastPrinted>
  <dcterms:created xsi:type="dcterms:W3CDTF">2022-03-22T14:44:37Z</dcterms:created>
  <dcterms:modified xsi:type="dcterms:W3CDTF">2022-08-01T07:36:22Z</dcterms:modified>
</cp:coreProperties>
</file>