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95" r:id="rId2"/>
    <p:sldId id="395" r:id="rId3"/>
    <p:sldId id="396" r:id="rId4"/>
    <p:sldId id="462" r:id="rId5"/>
    <p:sldId id="463" r:id="rId6"/>
    <p:sldId id="397" r:id="rId7"/>
    <p:sldId id="405" r:id="rId8"/>
    <p:sldId id="475" r:id="rId9"/>
    <p:sldId id="540" r:id="rId10"/>
    <p:sldId id="541" r:id="rId11"/>
    <p:sldId id="543" r:id="rId12"/>
    <p:sldId id="557" r:id="rId13"/>
    <p:sldId id="546" r:id="rId14"/>
    <p:sldId id="544" r:id="rId15"/>
    <p:sldId id="545" r:id="rId16"/>
    <p:sldId id="478" r:id="rId17"/>
    <p:sldId id="474" r:id="rId18"/>
    <p:sldId id="441" r:id="rId19"/>
    <p:sldId id="556" r:id="rId20"/>
  </p:sldIdLst>
  <p:sldSz cx="9144000" cy="6858000" type="screen4x3"/>
  <p:notesSz cx="6842125" cy="99837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DDDDDD"/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49" autoAdjust="0"/>
    <p:restoredTop sz="94599" autoAdjust="0"/>
  </p:normalViewPr>
  <p:slideViewPr>
    <p:cSldViewPr>
      <p:cViewPr varScale="1">
        <p:scale>
          <a:sx n="97" d="100"/>
          <a:sy n="97" d="100"/>
        </p:scale>
        <p:origin x="-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3145"/>
        <p:guide pos="215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65125" cy="49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6" tIns="48068" rIns="96136" bIns="48068" numCol="1" anchor="t" anchorCtr="0" compatLnSpc="1">
            <a:prstTxWarp prst="textNoShape">
              <a:avLst/>
            </a:prstTxWarp>
          </a:bodyPr>
          <a:lstStyle>
            <a:lvl1pPr defTabSz="961476">
              <a:defRPr sz="13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7001" y="1"/>
            <a:ext cx="2965125" cy="49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6" tIns="48068" rIns="96136" bIns="48068" numCol="1" anchor="t" anchorCtr="0" compatLnSpc="1">
            <a:prstTxWarp prst="textNoShape">
              <a:avLst/>
            </a:prstTxWarp>
          </a:bodyPr>
          <a:lstStyle>
            <a:lvl1pPr algn="r" defTabSz="961476">
              <a:defRPr sz="13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06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5141"/>
            <a:ext cx="2965125" cy="49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6" tIns="48068" rIns="96136" bIns="48068" numCol="1" anchor="b" anchorCtr="0" compatLnSpc="1">
            <a:prstTxWarp prst="textNoShape">
              <a:avLst/>
            </a:prstTxWarp>
          </a:bodyPr>
          <a:lstStyle>
            <a:lvl1pPr defTabSz="961476">
              <a:defRPr sz="13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606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7001" y="9485141"/>
            <a:ext cx="2965125" cy="49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6" tIns="48068" rIns="96136" bIns="48068" numCol="1" anchor="b" anchorCtr="0" compatLnSpc="1">
            <a:prstTxWarp prst="textNoShape">
              <a:avLst/>
            </a:prstTxWarp>
          </a:bodyPr>
          <a:lstStyle>
            <a:lvl1pPr algn="r" defTabSz="961476">
              <a:defRPr sz="1300">
                <a:latin typeface="Arial" charset="0"/>
              </a:defRPr>
            </a:lvl1pPr>
          </a:lstStyle>
          <a:p>
            <a:fld id="{293F565B-076D-BE4C-AB41-415BAB9B875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65125" cy="49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6" tIns="48068" rIns="96136" bIns="48068" numCol="1" anchor="t" anchorCtr="0" compatLnSpc="1">
            <a:prstTxWarp prst="textNoShape">
              <a:avLst/>
            </a:prstTxWarp>
          </a:bodyPr>
          <a:lstStyle>
            <a:lvl1pPr defTabSz="961476">
              <a:defRPr sz="13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5471" y="1"/>
            <a:ext cx="2965125" cy="49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6" tIns="48068" rIns="96136" bIns="48068" numCol="1" anchor="t" anchorCtr="0" compatLnSpc="1">
            <a:prstTxWarp prst="textNoShape">
              <a:avLst/>
            </a:prstTxWarp>
          </a:bodyPr>
          <a:lstStyle>
            <a:lvl1pPr algn="r" defTabSz="961476">
              <a:defRPr sz="13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907" y="4741796"/>
            <a:ext cx="5474312" cy="449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6" tIns="48068" rIns="96136" bIns="48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3592"/>
            <a:ext cx="2965125" cy="49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6" tIns="48068" rIns="96136" bIns="48068" numCol="1" anchor="b" anchorCtr="0" compatLnSpc="1">
            <a:prstTxWarp prst="textNoShape">
              <a:avLst/>
            </a:prstTxWarp>
          </a:bodyPr>
          <a:lstStyle>
            <a:lvl1pPr defTabSz="961476">
              <a:defRPr sz="13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5471" y="9483592"/>
            <a:ext cx="2965125" cy="49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36" tIns="48068" rIns="96136" bIns="48068" numCol="1" anchor="b" anchorCtr="0" compatLnSpc="1">
            <a:prstTxWarp prst="textNoShape">
              <a:avLst/>
            </a:prstTxWarp>
          </a:bodyPr>
          <a:lstStyle>
            <a:lvl1pPr algn="r" defTabSz="961476">
              <a:defRPr sz="1300">
                <a:latin typeface="Arial" charset="0"/>
              </a:defRPr>
            </a:lvl1pPr>
          </a:lstStyle>
          <a:p>
            <a:fld id="{B0351E87-89DF-E040-8C60-CC0F5AF11E8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84FE0-5F92-A847-9BB6-34BEA09F4B0C}" type="slidenum">
              <a:rPr lang="es-ES"/>
              <a:pPr/>
              <a:t>2</a:t>
            </a:fld>
            <a:endParaRPr lang="es-E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DE0AE-C8BD-C542-8065-5CD3666E67B4}" type="slidenum">
              <a:rPr lang="es-ES"/>
              <a:pPr/>
              <a:t>11</a:t>
            </a:fld>
            <a:endParaRPr lang="es-E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D41BB-D765-9A4A-8E11-578F63D62624}" type="slidenum">
              <a:rPr lang="es-ES"/>
              <a:pPr/>
              <a:t>12</a:t>
            </a:fld>
            <a:endParaRPr lang="es-E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DE0AE-C8BD-C542-8065-5CD3666E67B4}" type="slidenum">
              <a:rPr lang="es-ES"/>
              <a:pPr/>
              <a:t>13</a:t>
            </a:fld>
            <a:endParaRPr lang="es-E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EE1E4-C7AA-0242-AF3B-FA97DF5C3ABD}" type="slidenum">
              <a:rPr lang="es-ES"/>
              <a:pPr/>
              <a:t>14</a:t>
            </a:fld>
            <a:endParaRPr lang="es-ES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993C4-473A-A24A-88A8-FB20EA260CEB}" type="slidenum">
              <a:rPr lang="es-ES"/>
              <a:pPr/>
              <a:t>15</a:t>
            </a:fld>
            <a:endParaRPr lang="es-E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E316B-D00E-A04C-B424-6711EAEFBFE0}" type="slidenum">
              <a:rPr lang="es-ES"/>
              <a:pPr/>
              <a:t>16</a:t>
            </a:fld>
            <a:endParaRPr lang="es-E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FFF6D-7928-4649-9D00-7BACEDBDBA86}" type="slidenum">
              <a:rPr lang="es-ES"/>
              <a:pPr/>
              <a:t>17</a:t>
            </a:fld>
            <a:endParaRPr lang="es-E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F968E-0CAA-F244-A4D7-9B2B67A9AE46}" type="slidenum">
              <a:rPr lang="es-ES"/>
              <a:pPr/>
              <a:t>18</a:t>
            </a:fld>
            <a:endParaRPr lang="es-E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189F0-AB0B-0247-8816-13ECBA4AD39B}" type="slidenum">
              <a:rPr lang="es-ES"/>
              <a:pPr/>
              <a:t>19</a:t>
            </a:fld>
            <a:endParaRPr lang="es-ES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75621" y="9482866"/>
            <a:ext cx="2964921" cy="49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79" tIns="48640" rIns="97279" bIns="48640" anchor="b">
            <a:prstTxWarp prst="textNoShape">
              <a:avLst/>
            </a:prstTxWarp>
          </a:bodyPr>
          <a:lstStyle/>
          <a:p>
            <a:pPr algn="r"/>
            <a:fld id="{05B545DB-02DC-F649-BEB0-98B9F1D4A6DC}" type="slidenum">
              <a:rPr lang="es-ES" sz="1300">
                <a:latin typeface="Arial" charset="0"/>
              </a:rPr>
              <a:pPr algn="r"/>
              <a:t>19</a:t>
            </a:fld>
            <a:endParaRPr lang="es-ES" sz="1300" dirty="0">
              <a:latin typeface="Arial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279" tIns="48640" rIns="97279" bIns="48640"/>
          <a:lstStyle/>
          <a:p>
            <a:pPr eaLnBrk="1" hangingPunct="1"/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739C8-854C-6A44-9ABA-E0494B15AA48}" type="slidenum">
              <a:rPr lang="es-ES"/>
              <a:pPr/>
              <a:t>3</a:t>
            </a:fld>
            <a:endParaRPr lang="es-E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3BCC8-C2E2-8042-8540-C7E564C06ABA}" type="slidenum">
              <a:rPr lang="es-ES"/>
              <a:pPr/>
              <a:t>4</a:t>
            </a:fld>
            <a:endParaRPr lang="es-ES"/>
          </a:p>
        </p:txBody>
      </p:sp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7713"/>
            <a:ext cx="4991100" cy="3744912"/>
          </a:xfrm>
          <a:ln/>
        </p:spPr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907" y="4743345"/>
            <a:ext cx="5474312" cy="4492472"/>
          </a:xfrm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FBA88-5876-6742-842A-D9E6DB222F8F}" type="slidenum">
              <a:rPr lang="es-ES"/>
              <a:pPr/>
              <a:t>5</a:t>
            </a:fld>
            <a:endParaRPr lang="es-ES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D7195-1000-324D-8A19-BDBD4AEB697B}" type="slidenum">
              <a:rPr lang="es-ES"/>
              <a:pPr/>
              <a:t>6</a:t>
            </a:fld>
            <a:endParaRPr lang="es-E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7FE6D-A1B6-6C4D-B26B-5A582790AE29}" type="slidenum">
              <a:rPr lang="es-ES"/>
              <a:pPr/>
              <a:t>7</a:t>
            </a:fld>
            <a:endParaRPr lang="es-ES"/>
          </a:p>
        </p:txBody>
      </p:sp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5098E-E88C-1F4C-ADA3-87A66259C8D3}" type="slidenum">
              <a:rPr lang="es-ES"/>
              <a:pPr/>
              <a:t>8</a:t>
            </a:fld>
            <a:endParaRPr lang="es-E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66EA3-4E3E-E648-83C9-7CE5D8F6AF81}" type="slidenum">
              <a:rPr lang="es-ES"/>
              <a:pPr/>
              <a:t>9</a:t>
            </a:fld>
            <a:endParaRPr lang="es-E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A0FA7-3ADC-C440-B8A7-680D8AFB8C2A}" type="slidenum">
              <a:rPr lang="es-ES"/>
              <a:pPr/>
              <a:t>10</a:t>
            </a:fld>
            <a:endParaRPr lang="es-ES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91100" cy="3743325"/>
          </a:xfrm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B31804-588D-224F-8D97-393F182C8A9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8EAAEA-B8AF-8B45-8559-362A54A81A0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746BB9-2247-F54E-9697-808444D35D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74136C-CCAD-DE4F-9DD4-F6CD02E5611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C9CCBF-2468-0047-BD60-41A22F39E4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191892-95E5-B241-9172-AEABF99890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B308A3-C686-184A-87F9-A7F7B2B2BAA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253E46-3D60-A44A-8E17-5BADC95203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851B4F-EDD3-B445-AE3E-9258C3EC72E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A3641E-FEDF-C846-B635-330AB75BD9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673BDB-B6F4-1540-B565-3DF58DC244B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0325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3FA928C8-F05F-3F49-A2FA-7C4F86A7DAD9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LOGO GRèR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260350"/>
            <a:ext cx="1728788" cy="2460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ra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greranetwork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nkedin.com/myprofile?trk=hb_tab_pro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s://www.xing.com/profile/JOSEP_ALBERTI" TargetMode="External"/><Relationship Id="rId4" Type="http://schemas.openxmlformats.org/officeDocument/2006/relationships/hyperlink" Target="http://www.facebook.com/pages/wwwgreranet/154021866304?ref=search&amp;sid=1666552560.3198934819..1" TargetMode="Externa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q0tan49rm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04800" y="1143000"/>
            <a:ext cx="8458199" cy="4038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ca-ES" sz="4000" b="1" dirty="0" smtClean="0">
                <a:latin typeface="Arial" charset="0"/>
              </a:rPr>
              <a:t>La importància de la gestió del </a:t>
            </a:r>
          </a:p>
          <a:p>
            <a:pPr algn="ctr"/>
            <a:r>
              <a:rPr lang="ca-ES" sz="4000" b="1" dirty="0" smtClean="0">
                <a:latin typeface="Arial" charset="0"/>
              </a:rPr>
              <a:t>Networking en el món empresarial</a:t>
            </a:r>
          </a:p>
          <a:p>
            <a:pPr algn="ctr"/>
            <a:endParaRPr lang="ca-ES" sz="3200" dirty="0" smtClean="0">
              <a:latin typeface="Arial" charset="0"/>
            </a:endParaRPr>
          </a:p>
          <a:p>
            <a:pPr algn="ctr"/>
            <a:r>
              <a:rPr lang="ca-ES" sz="3200" dirty="0" smtClean="0">
                <a:latin typeface="Arial" charset="0"/>
              </a:rPr>
              <a:t>Introducció al networking i networking on-line</a:t>
            </a:r>
          </a:p>
          <a:p>
            <a:pPr algn="ctr"/>
            <a:endParaRPr lang="ca-ES" sz="4800" dirty="0" smtClean="0">
              <a:latin typeface="Arial" charset="0"/>
            </a:endParaRPr>
          </a:p>
          <a:p>
            <a:pPr algn="ctr"/>
            <a:r>
              <a:rPr lang="ca-ES" dirty="0" smtClean="0"/>
              <a:t>31 de març 2011 – SANT CELONI</a:t>
            </a:r>
            <a:endParaRPr lang="es-ES" dirty="0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391400" y="6421437"/>
            <a:ext cx="13668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ca-ES" sz="1400" b="1" dirty="0" smtClean="0">
                <a:latin typeface="Arial" charset="0"/>
              </a:rPr>
              <a:t>www.grera.net</a:t>
            </a:r>
            <a:endParaRPr lang="es-ES" sz="1400" b="1" dirty="0">
              <a:latin typeface="Arial" charset="0"/>
            </a:endParaRPr>
          </a:p>
        </p:txBody>
      </p:sp>
      <p:pic>
        <p:nvPicPr>
          <p:cNvPr id="9" name="Picture 8" descr="simbol_gr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638800"/>
            <a:ext cx="838200" cy="838200"/>
          </a:xfrm>
          <a:prstGeom prst="rect">
            <a:avLst/>
          </a:prstGeom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7389813" y="5308600"/>
            <a:ext cx="13668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ca-ES" sz="1000" dirty="0">
                <a:latin typeface="Arial" charset="0"/>
              </a:rPr>
              <a:t>Curs realitzat per:</a:t>
            </a:r>
            <a:endParaRPr lang="es-ES" sz="1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FDF3-A85F-CE48-BFC9-0E6DD4166617}" type="slidenum">
              <a:rPr lang="es-ES"/>
              <a:pPr/>
              <a:t>10</a:t>
            </a:fld>
            <a:endParaRPr lang="es-ES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s-ES" dirty="0"/>
              <a:t>El "discurs de l'ascensor" ("elevator pitch") és un sumari o </a:t>
            </a:r>
            <a:r>
              <a:rPr lang="es-ES" b="1" dirty="0"/>
              <a:t>resum de la idea de negoci</a:t>
            </a:r>
            <a:r>
              <a:rPr lang="es-ES" dirty="0"/>
              <a:t>, l'objectiu immediat és interessar l'interlocutor per </a:t>
            </a:r>
            <a:r>
              <a:rPr lang="es-ES" b="1" dirty="0"/>
              <a:t>aconseguir una entrevista o reunió</a:t>
            </a:r>
            <a:r>
              <a:rPr lang="es-ES" dirty="0"/>
              <a:t>. Com a característiques centrals ha de ser un </a:t>
            </a:r>
            <a:r>
              <a:rPr lang="es-ES" b="1" dirty="0"/>
              <a:t>discurs breu, clar i que desperti curiositat.</a:t>
            </a:r>
          </a:p>
          <a:p>
            <a:endParaRPr lang="es-ES" dirty="0"/>
          </a:p>
          <a:p>
            <a:r>
              <a:rPr lang="es-ES" dirty="0"/>
              <a:t>La clau, és poder </a:t>
            </a:r>
            <a:r>
              <a:rPr lang="es-ES" b="1" dirty="0"/>
              <a:t>sintetitzar els aspectes únics del negoci</a:t>
            </a:r>
            <a:r>
              <a:rPr lang="es-ES" dirty="0"/>
              <a:t>, </a:t>
            </a:r>
            <a:r>
              <a:rPr lang="es-ES" b="1" dirty="0"/>
              <a:t>crear confiança i al mateix temps interès </a:t>
            </a:r>
          </a:p>
        </p:txBody>
      </p:sp>
      <p:sp>
        <p:nvSpPr>
          <p:cNvPr id="1055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a-ES"/>
              <a:t>ELEVATOR PITCH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E12C0-4D4F-424C-A480-7E7C0B95E050}" type="slidenum">
              <a:rPr lang="es-ES"/>
              <a:pPr/>
              <a:t>11</a:t>
            </a:fld>
            <a:endParaRPr lang="es-ES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sz="1800" b="1" dirty="0" smtClean="0"/>
              <a:t>En format “OFF-LINE”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/>
              <a:t>Temps de que disposo: de 30 "-1 ‘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/>
              <a:t>Quantitat max de paràules: 100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Els consells per a fer bé un EP són: </a:t>
            </a:r>
            <a:br>
              <a:rPr lang="es-ES" sz="1800" dirty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- Ser concisos, transmetre poques idees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/>
              <a:t> </a:t>
            </a:r>
            <a:br>
              <a:rPr lang="es-ES" sz="1800" dirty="0"/>
            </a:br>
            <a:r>
              <a:rPr lang="es-ES" sz="1800" dirty="0"/>
              <a:t>- Despertar la curiositat més que avorrir amb dades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- Transmetre emocions, que et brillin els ulls quan ho expliquis 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/>
              <a:t>	- Explicar el mercat, la idea i l'equip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/>
              <a:t>	- Acaba amb una invitació a passar a l'acció (donar la targeta, una possible reunió, enviar informació ampliada ...) </a:t>
            </a:r>
            <a:endParaRPr lang="ca-ES" sz="1800" dirty="0"/>
          </a:p>
          <a:p>
            <a:pPr>
              <a:lnSpc>
                <a:spcPct val="80000"/>
              </a:lnSpc>
            </a:pPr>
            <a:endParaRPr lang="es-ES" sz="1800" dirty="0"/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a-ES"/>
              <a:t>ELEVATOR PITCH</a:t>
            </a:r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46D14-8C25-0C4A-87C7-7ABF3DBF197F}" type="slidenum">
              <a:rPr lang="es-ES"/>
              <a:pPr/>
              <a:t>12</a:t>
            </a:fld>
            <a:endParaRPr lang="es-E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PONENT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s-ES" sz="1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b="1" dirty="0"/>
              <a:t>JOSEP ALBERTI i PRADERA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dirty="0"/>
              <a:t>Consultor, formador i organitzador d’actes de Networking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dirty="0"/>
              <a:t>Fundador del projecte </a:t>
            </a:r>
            <a:r>
              <a:rPr lang="es-ES" dirty="0">
                <a:hlinkClick r:id="rId3"/>
              </a:rPr>
              <a:t>www.grera.net</a:t>
            </a:r>
            <a:r>
              <a:rPr lang="es-ES" dirty="0"/>
              <a:t> , la primera xarxa social per </a:t>
            </a:r>
            <a:r>
              <a:rPr lang="es-ES" dirty="0" smtClean="0"/>
              <a:t>empreses pensada per fer-hi negoci. Troba-hi clients, proveïdors i col·laboradors. El registre és gratuït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E12C0-4D4F-424C-A480-7E7C0B95E050}" type="slidenum">
              <a:rPr lang="es-ES"/>
              <a:pPr/>
              <a:t>13</a:t>
            </a:fld>
            <a:endParaRPr lang="es-ES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0542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s-ES" sz="1800" dirty="0" smtClean="0"/>
              <a:t>L’expressió màxima:</a:t>
            </a:r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  <a:buNone/>
            </a:pPr>
            <a:r>
              <a:rPr lang="es-ES" sz="1800" b="1" dirty="0" smtClean="0"/>
              <a:t>140 caràcters </a:t>
            </a:r>
            <a:r>
              <a:rPr lang="es-ES" sz="1800" dirty="0" smtClean="0"/>
              <a:t>per dir el què penses, afegir-hi un link, agrupar-ho en un #, donar les gràcies, contestar a un altre “twittero”…</a:t>
            </a:r>
            <a:endParaRPr lang="es-ES" sz="1800" dirty="0"/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a-ES" dirty="0"/>
              <a:t>ELEVATOR </a:t>
            </a:r>
            <a:r>
              <a:rPr lang="ca-ES" dirty="0" smtClean="0"/>
              <a:t>PITCH a les xarxes</a:t>
            </a:r>
            <a:endParaRPr lang="es-ES" dirty="0"/>
          </a:p>
        </p:txBody>
      </p:sp>
      <p:pic>
        <p:nvPicPr>
          <p:cNvPr id="5" name="Picture 4" descr="Captura de pantalla 2010-12-07 a las 09.31.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242300" cy="1689100"/>
          </a:xfrm>
          <a:prstGeom prst="rect">
            <a:avLst/>
          </a:prstGeom>
        </p:spPr>
      </p:pic>
      <p:pic>
        <p:nvPicPr>
          <p:cNvPr id="6" name="Picture 5" descr="Captura de pantalla 2010-12-07 a las 09.31.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124200"/>
            <a:ext cx="8305800" cy="1485900"/>
          </a:xfrm>
          <a:prstGeom prst="rect">
            <a:avLst/>
          </a:prstGeom>
        </p:spPr>
      </p:pic>
      <p:pic>
        <p:nvPicPr>
          <p:cNvPr id="7" name="Picture 6" descr="Captura de pantalla 2010-12-07 a las 09.31.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374224"/>
            <a:ext cx="8153400" cy="15693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32726-FF63-A748-962A-BEC489800964}" type="slidenum">
              <a:rPr lang="es-ES"/>
              <a:pPr/>
              <a:t>14</a:t>
            </a:fld>
            <a:endParaRPr lang="es-ES"/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/>
              <a:t>Hi ha 3 coses que han de quedar molt clares: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/>
          </a:p>
          <a:p>
            <a:pPr>
              <a:lnSpc>
                <a:spcPct val="90000"/>
              </a:lnSpc>
              <a:buFontTx/>
              <a:buNone/>
            </a:pPr>
            <a:r>
              <a:rPr lang="es-ES"/>
              <a:t>1. </a:t>
            </a:r>
            <a:r>
              <a:rPr lang="es-ES" b="1"/>
              <a:t>A què es dedica la seva empresa</a:t>
            </a:r>
            <a:r>
              <a:rPr lang="es-ES"/>
              <a:t> / quina és la teva habilitat més destcada.</a:t>
            </a:r>
            <a:br>
              <a:rPr lang="es-ES"/>
            </a:br>
            <a:endParaRPr lang="es-ES"/>
          </a:p>
          <a:p>
            <a:pPr>
              <a:lnSpc>
                <a:spcPct val="90000"/>
              </a:lnSpc>
              <a:buFontTx/>
              <a:buNone/>
            </a:pPr>
            <a:r>
              <a:rPr lang="es-ES"/>
              <a:t>2. </a:t>
            </a:r>
            <a:r>
              <a:rPr lang="es-ES" b="1"/>
              <a:t>Per què és / ets millor, diferent, únic</a:t>
            </a:r>
            <a:r>
              <a:rPr lang="es-ES"/>
              <a:t> ...</a:t>
            </a:r>
            <a:br>
              <a:rPr lang="es-ES"/>
            </a:br>
            <a:endParaRPr lang="es-ES"/>
          </a:p>
          <a:p>
            <a:pPr>
              <a:lnSpc>
                <a:spcPct val="90000"/>
              </a:lnSpc>
              <a:buFontTx/>
              <a:buNone/>
            </a:pPr>
            <a:r>
              <a:rPr lang="es-ES"/>
              <a:t>3. </a:t>
            </a:r>
            <a:r>
              <a:rPr lang="es-ES" b="1"/>
              <a:t>On es pot aconseguir més informació</a:t>
            </a:r>
            <a:r>
              <a:rPr lang="es-ES"/>
              <a:t>. Donar tarjeta, fulletó, "Li enviaré amb molt de gust ….," “a la nostra web té tota la informació que pugui necessitar," o "Vol que li organitzi una reunió per informar-lo més detalladament?“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/>
          </a:p>
          <a:p>
            <a:pPr>
              <a:lnSpc>
                <a:spcPct val="90000"/>
              </a:lnSpc>
              <a:buFontTx/>
              <a:buNone/>
            </a:pPr>
            <a:endParaRPr lang="es-ES"/>
          </a:p>
        </p:txBody>
      </p:sp>
      <p:sp>
        <p:nvSpPr>
          <p:cNvPr id="1063940" name="Rectangle 4"/>
          <p:cNvSpPr>
            <a:spLocks noChangeArrowheads="1"/>
          </p:cNvSpPr>
          <p:nvPr/>
        </p:nvSpPr>
        <p:spPr bwMode="auto">
          <a:xfrm>
            <a:off x="1692275" y="260350"/>
            <a:ext cx="69230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ca-ES" sz="3200" b="1" dirty="0">
                <a:solidFill>
                  <a:schemeClr val="bg2"/>
                </a:solidFill>
                <a:latin typeface="Arial" charset="0"/>
              </a:rPr>
              <a:t>ELEVATOR PITCH</a:t>
            </a:r>
            <a:endParaRPr lang="es-ES" sz="3200" b="1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63942" name="Picture 6" descr="TV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805488"/>
            <a:ext cx="1247775" cy="600075"/>
          </a:xfrm>
          <a:prstGeom prst="rect">
            <a:avLst/>
          </a:prstGeom>
          <a:noFill/>
        </p:spPr>
      </p:pic>
      <p:sp>
        <p:nvSpPr>
          <p:cNvPr id="1063943" name="Rectangle 7"/>
          <p:cNvSpPr>
            <a:spLocks noChangeArrowheads="1"/>
          </p:cNvSpPr>
          <p:nvPr/>
        </p:nvSpPr>
        <p:spPr bwMode="auto">
          <a:xfrm>
            <a:off x="7596188" y="5875338"/>
            <a:ext cx="12239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ca-ES" sz="3200" b="1">
                <a:solidFill>
                  <a:schemeClr val="bg2"/>
                </a:solidFill>
                <a:latin typeface="Arial" charset="0"/>
              </a:rPr>
              <a:t>8’20”</a:t>
            </a:r>
            <a:endParaRPr lang="es-ES" sz="32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60248-C869-054F-816E-0185D765A607}" type="slidenum">
              <a:rPr lang="es-ES"/>
              <a:pPr/>
              <a:t>15</a:t>
            </a:fld>
            <a:endParaRPr lang="es-E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charset="0"/>
              </a:rPr>
              <a:t>Adaptar el </a:t>
            </a:r>
            <a:r>
              <a:rPr lang="es-ES_tradnl" dirty="0" err="1" smtClean="0">
                <a:latin typeface="Arial" charset="0"/>
              </a:rPr>
              <a:t>missatge</a:t>
            </a:r>
            <a:endParaRPr lang="en-US" dirty="0"/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 dirty="0"/>
              <a:t>És important preparar el </a:t>
            </a:r>
            <a:r>
              <a:rPr lang="es-ES" sz="2400" b="1" dirty="0"/>
              <a:t>discurs </a:t>
            </a:r>
            <a:r>
              <a:rPr lang="es-ES" sz="2400" dirty="0"/>
              <a:t>amb temps, i </a:t>
            </a:r>
            <a:r>
              <a:rPr lang="es-ES" sz="2400" b="1" dirty="0"/>
              <a:t>adaptar-lo en funció de cada ocasió i auditori</a:t>
            </a:r>
            <a:r>
              <a:rPr lang="es-ES" sz="2400" dirty="0" smtClean="0"/>
              <a:t>.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2200" i="1" dirty="0"/>
              <a:t>La postura, la vestimenta i el llenguatge utilitzats han de ser d'acord amb els interlocutors a qui ens dirigim. </a:t>
            </a:r>
          </a:p>
          <a:p>
            <a:r>
              <a:rPr lang="es-ES" sz="2200" i="1" dirty="0"/>
              <a:t>Encara que l'empresa i el negoci siguin els mateixos, la comunicació serà diferent en funció si es dirigeix cap a un grup d'inversors, de clients o de possibles socis. </a:t>
            </a:r>
          </a:p>
          <a:p>
            <a:r>
              <a:rPr lang="es-ES" sz="2200" i="1" dirty="0"/>
              <a:t>En cada cas s’haurà d’emfatitzar diferents aspectes: la rendibilitat del negoci, els beneficis del producte o servei, el desafiaments d'unir-se a un projecte interessant.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195-74C1-9B4A-B98B-4307BD8765AE}" type="slidenum">
              <a:rPr lang="es-ES"/>
              <a:pPr/>
              <a:t>16</a:t>
            </a:fld>
            <a:endParaRPr lang="es-ES"/>
          </a:p>
        </p:txBody>
      </p:sp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ca-ES" sz="2800"/>
              <a:t>Un mal networker</a:t>
            </a:r>
            <a:endParaRPr lang="es-ES" sz="2800"/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a-ES" sz="2400"/>
              <a:t>Només pensar en el seu producte: només voler vendre</a:t>
            </a:r>
          </a:p>
          <a:p>
            <a:pPr>
              <a:lnSpc>
                <a:spcPct val="90000"/>
              </a:lnSpc>
            </a:pPr>
            <a:r>
              <a:rPr lang="ca-ES" sz="2400"/>
              <a:t>No escoltar al contacte del davant: entrevista bidireccional, no unidireccional</a:t>
            </a:r>
          </a:p>
          <a:p>
            <a:pPr>
              <a:lnSpc>
                <a:spcPct val="90000"/>
              </a:lnSpc>
            </a:pPr>
            <a:r>
              <a:rPr lang="ca-ES" sz="2400"/>
              <a:t>No saber-se explicar</a:t>
            </a:r>
          </a:p>
          <a:p>
            <a:pPr>
              <a:lnSpc>
                <a:spcPct val="90000"/>
              </a:lnSpc>
            </a:pPr>
            <a:r>
              <a:rPr lang="ca-ES" sz="2400"/>
              <a:t>Mala imatge</a:t>
            </a:r>
          </a:p>
          <a:p>
            <a:pPr>
              <a:lnSpc>
                <a:spcPct val="90000"/>
              </a:lnSpc>
            </a:pPr>
            <a:r>
              <a:rPr lang="ca-ES" sz="2400"/>
              <a:t>No portar informació de la seva empresa, ni targetes!!!!</a:t>
            </a:r>
          </a:p>
          <a:p>
            <a:pPr>
              <a:lnSpc>
                <a:spcPct val="90000"/>
              </a:lnSpc>
            </a:pPr>
            <a:r>
              <a:rPr lang="ca-ES" sz="2400"/>
              <a:t>No tenir els objectius clars de pq es va a l’event</a:t>
            </a:r>
          </a:p>
          <a:p>
            <a:pPr>
              <a:lnSpc>
                <a:spcPct val="90000"/>
              </a:lnSpc>
            </a:pPr>
            <a:r>
              <a:rPr lang="ca-ES" sz="2400"/>
              <a:t>Inseguretat</a:t>
            </a:r>
          </a:p>
          <a:p>
            <a:pPr>
              <a:lnSpc>
                <a:spcPct val="90000"/>
              </a:lnSpc>
            </a:pPr>
            <a:r>
              <a:rPr lang="ca-ES" sz="2400"/>
              <a:t>Intentar sí o sí “vendre” una idea a la persona equivocada: pèrdua de temps i sense possibilitat per altres possibles suports a llarg termini</a:t>
            </a:r>
          </a:p>
          <a:p>
            <a:pPr>
              <a:lnSpc>
                <a:spcPct val="90000"/>
              </a:lnSpc>
            </a:pPr>
            <a:r>
              <a:rPr lang="ca-ES" sz="2400"/>
              <a:t>Etc...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98565-7D00-CE4F-A443-93E3F762D346}" type="slidenum">
              <a:rPr lang="es-ES"/>
              <a:pPr/>
              <a:t>17</a:t>
            </a:fld>
            <a:endParaRPr lang="es-ES"/>
          </a:p>
        </p:txBody>
      </p:sp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ca-ES" sz="2800" dirty="0"/>
              <a:t>UN COP JA TINC </a:t>
            </a:r>
            <a:r>
              <a:rPr lang="ca-ES" sz="2800" dirty="0" smtClean="0"/>
              <a:t>TARGETES / CONTACTE</a:t>
            </a:r>
            <a:endParaRPr lang="es-ES" sz="2800" dirty="0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a-ES" b="1" dirty="0"/>
              <a:t>Correu email </a:t>
            </a:r>
            <a:r>
              <a:rPr lang="ca-ES" dirty="0"/>
              <a:t>de seguida donant les gràcies</a:t>
            </a:r>
          </a:p>
          <a:p>
            <a:pPr>
              <a:lnSpc>
                <a:spcPct val="90000"/>
              </a:lnSpc>
            </a:pPr>
            <a:r>
              <a:rPr lang="ca-ES" dirty="0"/>
              <a:t>Nodrir / valor afegit als teus contactes</a:t>
            </a:r>
          </a:p>
          <a:p>
            <a:pPr>
              <a:lnSpc>
                <a:spcPct val="90000"/>
              </a:lnSpc>
            </a:pPr>
            <a:r>
              <a:rPr lang="ca-ES" dirty="0"/>
              <a:t>En el cas que es quedi en enviar informació, fer-ho de seguida; no esperar 10 dies!</a:t>
            </a:r>
          </a:p>
          <a:p>
            <a:pPr>
              <a:lnSpc>
                <a:spcPct val="90000"/>
              </a:lnSpc>
            </a:pPr>
            <a:r>
              <a:rPr lang="ca-ES" dirty="0"/>
              <a:t>En cas que siguin contactes amb objectius a llarg termini; mantenir el contacte per recordar-nos mútuament</a:t>
            </a:r>
          </a:p>
          <a:p>
            <a:pPr>
              <a:lnSpc>
                <a:spcPct val="90000"/>
              </a:lnSpc>
            </a:pPr>
            <a:r>
              <a:rPr lang="ca-ES" dirty="0"/>
              <a:t>En cas que siguin contactes amb els que no veiem un objectiu clar a llarg termini, mantenir contacte, ni que sigui mitjançant les xarxes socials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5338-3E55-BE4A-8939-5FE1EDC87975}" type="slidenum">
              <a:rPr lang="es-ES"/>
              <a:pPr/>
              <a:t>18</a:t>
            </a:fld>
            <a:endParaRPr lang="es-E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ca-ES" b="1" dirty="0"/>
              <a:t>HEM D’ANAT A TOT ARREU AMB TARGETES I CATÀLEGS SOBRE EL BRAÇ!!!!!</a:t>
            </a:r>
          </a:p>
          <a:p>
            <a:pPr>
              <a:buFontTx/>
              <a:buNone/>
            </a:pPr>
            <a:endParaRPr lang="ca-ES" b="1" dirty="0"/>
          </a:p>
          <a:p>
            <a:pPr>
              <a:buFontTx/>
              <a:buNone/>
            </a:pPr>
            <a:endParaRPr lang="ca-ES" b="1" dirty="0"/>
          </a:p>
          <a:p>
            <a:pPr>
              <a:buFontTx/>
              <a:buNone/>
            </a:pPr>
            <a:r>
              <a:rPr lang="ca-ES" b="1" dirty="0"/>
              <a:t>Exemple Sr. Torres – Bodegas Torres</a:t>
            </a:r>
            <a:endParaRPr lang="es-E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4267200"/>
            <a:ext cx="29337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390900"/>
            <a:ext cx="1295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576A5-0DC6-594B-8E15-1D8FC282D9E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119811" name="3 Marcador de número de diapositiva"/>
          <p:cNvSpPr txBox="1">
            <a:spLocks noGrp="1"/>
          </p:cNvSpPr>
          <p:nvPr/>
        </p:nvSpPr>
        <p:spPr bwMode="auto">
          <a:xfrm>
            <a:off x="6553200" y="6410325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3D069E5-28A2-D44F-A7B1-4E9FD3E3A50E}" type="slidenum">
              <a:rPr lang="es-ES" sz="1200">
                <a:solidFill>
                  <a:schemeClr val="bg2"/>
                </a:solidFill>
                <a:latin typeface="Arial" charset="0"/>
              </a:rPr>
              <a:pPr algn="r"/>
              <a:t>19</a:t>
            </a:fld>
            <a:endParaRPr lang="es-ES" sz="1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981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62050" y="765175"/>
            <a:ext cx="6865938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ca-ES" sz="2800"/>
              <a:t>Moltes gràcies pel seu interès</a:t>
            </a:r>
          </a:p>
        </p:txBody>
      </p:sp>
      <p:sp>
        <p:nvSpPr>
          <p:cNvPr id="119813" name="Rectangle 3"/>
          <p:cNvSpPr txBox="1">
            <a:spLocks noChangeArrowheads="1"/>
          </p:cNvSpPr>
          <p:nvPr/>
        </p:nvSpPr>
        <p:spPr bwMode="auto">
          <a:xfrm>
            <a:off x="5588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endParaRPr lang="es-ES" sz="2400" b="1" dirty="0"/>
          </a:p>
          <a:p>
            <a:pPr marL="342900" indent="-342900" algn="ctr">
              <a:spcBef>
                <a:spcPct val="20000"/>
              </a:spcBef>
            </a:pPr>
            <a:r>
              <a:rPr lang="ca-ES" sz="4000" dirty="0"/>
              <a:t>Josep Alberti Pradera</a:t>
            </a:r>
          </a:p>
          <a:p>
            <a:pPr marL="342900" indent="-342900" algn="ctr">
              <a:spcBef>
                <a:spcPct val="20000"/>
              </a:spcBef>
            </a:pPr>
            <a:r>
              <a:rPr lang="ca-ES" sz="4000" b="1" dirty="0"/>
              <a:t>www.grera.net</a:t>
            </a:r>
          </a:p>
          <a:p>
            <a:pPr marL="342900" indent="-342900" algn="ctr">
              <a:spcBef>
                <a:spcPct val="20000"/>
              </a:spcBef>
            </a:pPr>
            <a:endParaRPr lang="ca-ES" sz="2000" dirty="0"/>
          </a:p>
          <a:p>
            <a:pPr marL="342900" indent="-342900" algn="ctr">
              <a:spcBef>
                <a:spcPct val="20000"/>
              </a:spcBef>
            </a:pPr>
            <a:r>
              <a:rPr lang="ca-ES" sz="2000" dirty="0"/>
              <a:t>93 886 35 24</a:t>
            </a:r>
            <a:r>
              <a:rPr lang="ca-ES" sz="2000" b="1" dirty="0"/>
              <a:t> / </a:t>
            </a:r>
            <a:r>
              <a:rPr lang="ca-ES" sz="2000" dirty="0"/>
              <a:t>629 572 009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s-ES" sz="2000" dirty="0"/>
              <a:t>jalberti@grera.net</a:t>
            </a:r>
          </a:p>
          <a:p>
            <a:pPr marL="342900" indent="-342900" algn="ctr">
              <a:spcBef>
                <a:spcPct val="20000"/>
              </a:spcBef>
            </a:pPr>
            <a:r>
              <a:rPr lang="ca-ES" b="1" dirty="0"/>
              <a:t>                 jepialberti    </a:t>
            </a:r>
          </a:p>
          <a:p>
            <a:pPr marL="342900" indent="-342900">
              <a:spcBef>
                <a:spcPct val="20000"/>
              </a:spcBef>
            </a:pPr>
            <a:endParaRPr lang="ca-ES" b="1" dirty="0"/>
          </a:p>
          <a:p>
            <a:pPr marL="342900" indent="-342900">
              <a:spcBef>
                <a:spcPct val="20000"/>
              </a:spcBef>
            </a:pPr>
            <a:r>
              <a:rPr lang="ca-ES" b="1" dirty="0"/>
              <a:t>Josep Alberti a:</a:t>
            </a:r>
          </a:p>
          <a:p>
            <a:pPr marL="342900" indent="-342900">
              <a:spcBef>
                <a:spcPct val="20000"/>
              </a:spcBef>
            </a:pPr>
            <a:endParaRPr lang="ca-ES" b="1" dirty="0"/>
          </a:p>
          <a:p>
            <a:pPr marL="342900" indent="-342900">
              <a:spcBef>
                <a:spcPct val="20000"/>
              </a:spcBef>
            </a:pPr>
            <a:endParaRPr lang="ca-ES" b="1" dirty="0"/>
          </a:p>
          <a:p>
            <a:pPr marL="342900" indent="-342900">
              <a:spcBef>
                <a:spcPct val="20000"/>
              </a:spcBef>
            </a:pPr>
            <a:r>
              <a:rPr lang="ca-ES" b="1" i="1" dirty="0"/>
              <a:t>			@greranetwork             	www.grera.net</a:t>
            </a:r>
          </a:p>
          <a:p>
            <a:pPr marL="342900" indent="-342900">
              <a:spcBef>
                <a:spcPct val="20000"/>
              </a:spcBef>
            </a:pPr>
            <a:endParaRPr lang="ca-ES" b="1" dirty="0"/>
          </a:p>
          <a:p>
            <a:pPr marL="342900" indent="-342900">
              <a:spcBef>
                <a:spcPct val="20000"/>
              </a:spcBef>
            </a:pPr>
            <a:r>
              <a:rPr lang="ca-ES" sz="2400" b="1" dirty="0"/>
              <a:t>   </a:t>
            </a:r>
            <a:r>
              <a:rPr lang="ca-ES" sz="2400" dirty="0"/>
              <a:t> </a:t>
            </a:r>
            <a:endParaRPr lang="es-ES" sz="2400" dirty="0"/>
          </a:p>
          <a:p>
            <a:pPr marL="342900" indent="-342900">
              <a:spcBef>
                <a:spcPct val="20000"/>
              </a:spcBef>
            </a:pPr>
            <a:endParaRPr lang="es-ES" sz="2400" dirty="0"/>
          </a:p>
        </p:txBody>
      </p:sp>
      <p:pic>
        <p:nvPicPr>
          <p:cNvPr id="119814" name="Picture 6" descr="sky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348163"/>
            <a:ext cx="8493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8" descr="fb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941888"/>
            <a:ext cx="1362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Picture 9" descr="lin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1050" y="4941888"/>
            <a:ext cx="1276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10" descr="twitter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988" y="5949950"/>
            <a:ext cx="1362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Picture 11" descr="xi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89650" y="4868863"/>
            <a:ext cx="1362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9" name="Picture 8" descr="fb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6021388"/>
            <a:ext cx="9969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imbol_grer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0" y="47244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7272-21D2-2647-8EC4-B0F72E6BBD0F}" type="slidenum">
              <a:rPr lang="es-ES"/>
              <a:pPr/>
              <a:t>2</a:t>
            </a:fld>
            <a:endParaRPr lang="es-ES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PRESENTACIÓ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s-ES" dirty="0"/>
          </a:p>
          <a:p>
            <a:pPr algn="ctr">
              <a:buFontTx/>
              <a:buNone/>
            </a:pPr>
            <a:r>
              <a:rPr lang="es-ES" sz="4000" dirty="0">
                <a:solidFill>
                  <a:schemeClr val="bg2"/>
                </a:solidFill>
              </a:rPr>
              <a:t>Qui és qui?</a:t>
            </a:r>
          </a:p>
          <a:p>
            <a:pPr algn="ctr">
              <a:buFontTx/>
              <a:buNone/>
            </a:pPr>
            <a:r>
              <a:rPr lang="es-ES" sz="4000" dirty="0">
                <a:solidFill>
                  <a:schemeClr val="bg2"/>
                </a:solidFill>
              </a:rPr>
              <a:t>Què és el Networking?</a:t>
            </a:r>
          </a:p>
          <a:p>
            <a:pPr algn="ctr">
              <a:buFontTx/>
              <a:buNone/>
            </a:pPr>
            <a:r>
              <a:rPr lang="es-ES" sz="4000" dirty="0">
                <a:solidFill>
                  <a:schemeClr val="bg2"/>
                </a:solidFill>
              </a:rPr>
              <a:t>Què esperem del curs d’avui?</a:t>
            </a:r>
            <a:endParaRPr lang="es-ES" sz="4000" dirty="0" smtClean="0">
              <a:solidFill>
                <a:schemeClr val="bg2"/>
              </a:solidFill>
            </a:endParaRPr>
          </a:p>
          <a:p>
            <a:pPr>
              <a:buFontTx/>
              <a:buNone/>
            </a:pPr>
            <a:endParaRPr lang="es-ES" dirty="0" smtClean="0"/>
          </a:p>
          <a:p>
            <a:pPr>
              <a:buFontTx/>
              <a:buNone/>
            </a:pPr>
            <a:endParaRPr lang="es-ES" dirty="0" smtClean="0"/>
          </a:p>
          <a:p>
            <a:pPr algn="ctr">
              <a:buFontTx/>
              <a:buNone/>
            </a:pPr>
            <a:r>
              <a:rPr lang="es-ES" sz="4000" b="1" dirty="0">
                <a:solidFill>
                  <a:srgbClr val="006600"/>
                </a:solidFill>
              </a:rPr>
              <a:t>AVUI FAREU NETWORKING!!!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66800"/>
            <a:ext cx="2404672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04800"/>
            <a:ext cx="1984069" cy="263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1F7B-9AF2-3A46-AFB8-7E4EC73869E4}" type="slidenum">
              <a:rPr lang="es-ES"/>
              <a:pPr/>
              <a:t>3</a:t>
            </a:fld>
            <a:endParaRPr lang="es-ES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Què és el Networking?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a-ES" sz="2400" dirty="0"/>
              <a:t>en anglès,...</a:t>
            </a:r>
          </a:p>
          <a:p>
            <a:pPr>
              <a:lnSpc>
                <a:spcPct val="80000"/>
              </a:lnSpc>
              <a:buFontTx/>
              <a:buNone/>
            </a:pPr>
            <a:endParaRPr lang="ca-E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a-ES" sz="2400" b="1" dirty="0"/>
              <a:t>NET</a:t>
            </a:r>
            <a:r>
              <a:rPr lang="ca-ES" sz="2400" dirty="0"/>
              <a:t>: Xarxa</a:t>
            </a:r>
          </a:p>
          <a:p>
            <a:pPr>
              <a:lnSpc>
                <a:spcPct val="80000"/>
              </a:lnSpc>
              <a:buFontTx/>
              <a:buNone/>
            </a:pPr>
            <a:endParaRPr lang="ca-E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a-ES" sz="2400" b="1" dirty="0"/>
              <a:t>WORKING</a:t>
            </a:r>
            <a:r>
              <a:rPr lang="ca-ES" sz="2400" dirty="0"/>
              <a:t>:  Temps verbal (gerundi) del verb “TO WORK”, que significa TREBALLAR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es-E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 b="1" i="1" dirty="0"/>
              <a:t>Què és el networking</a:t>
            </a:r>
            <a:r>
              <a:rPr lang="es-ES" sz="2400" b="1" i="1" dirty="0" smtClean="0"/>
              <a:t>?</a:t>
            </a:r>
            <a:br>
              <a:rPr lang="es-ES" sz="2400" b="1" i="1" dirty="0" smtClean="0"/>
            </a:br>
            <a:r>
              <a:rPr lang="es-ES" sz="2400" i="1" dirty="0"/>
              <a:t/>
            </a:r>
            <a:br>
              <a:rPr lang="es-ES" sz="2400" i="1" dirty="0"/>
            </a:br>
            <a:r>
              <a:rPr lang="es-ES" sz="2400" i="1" dirty="0"/>
              <a:t>En un sentit limitat, és simplement una relació entre persones en què les dues parts busquen un punt de mutu interès. És una habilitat social per a ser usada en l'àmbit personal i professional.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752600"/>
            <a:ext cx="1174750" cy="1354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4290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1454-FEA5-B240-86BC-E9D1FD44742C}" type="slidenum">
              <a:rPr lang="es-ES"/>
              <a:pPr/>
              <a:t>4</a:t>
            </a:fld>
            <a:endParaRPr lang="es-ES"/>
          </a:p>
        </p:txBody>
      </p:sp>
      <p:sp>
        <p:nvSpPr>
          <p:cNvPr id="998402" name="Rectangle 2"/>
          <p:cNvSpPr>
            <a:spLocks noChangeArrowheads="1"/>
          </p:cNvSpPr>
          <p:nvPr/>
        </p:nvSpPr>
        <p:spPr bwMode="auto">
          <a:xfrm>
            <a:off x="539750" y="1125538"/>
            <a:ext cx="314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s-ES" altLang="ja-JP" b="1">
                <a:ea typeface="ＭＳ Ｐゴシック" charset="-128"/>
                <a:cs typeface="ＭＳ Ｐゴシック" charset="-128"/>
              </a:rPr>
              <a:t>QUÈ ÉS NETWORKING?</a:t>
            </a:r>
            <a:endParaRPr lang="es-ES" altLang="ja-JP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998404" name="Group 4"/>
          <p:cNvGraphicFramePr>
            <a:graphicFrameLocks noGrp="1"/>
          </p:cNvGraphicFramePr>
          <p:nvPr/>
        </p:nvGraphicFramePr>
        <p:xfrm>
          <a:off x="539750" y="1700213"/>
          <a:ext cx="8135938" cy="4815840"/>
        </p:xfrm>
        <a:graphic>
          <a:graphicData uri="http://schemas.openxmlformats.org/drawingml/2006/table">
            <a:tbl>
              <a:tblPr/>
              <a:tblGrid>
                <a:gridCol w="8135938"/>
              </a:tblGrid>
              <a:tr h="417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Mincho" pitchFamily="49" charset="-128"/>
                          <a:cs typeface="Times New Roman" charset="0"/>
                        </a:rPr>
                        <a:t>El Networking seveix per </a:t>
                      </a:r>
                      <a:r>
                        <a:rPr kumimoji="0" lang="es-ES" altLang="ja-JP" sz="20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Mincho" pitchFamily="49" charset="-128"/>
                          <a:cs typeface="Times New Roman" charset="0"/>
                        </a:rPr>
                        <a:t>altres coses que només voler vendre</a:t>
                      </a:r>
                      <a:r>
                        <a:rPr kumimoji="0" lang="es-ES" altLang="ja-JP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Mincho" pitchFamily="49" charset="-128"/>
                          <a:cs typeface="Times New Roman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Mincho" pitchFamily="49" charset="-128"/>
                        <a:cs typeface="Times New Roma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charset="0"/>
                        </a:rPr>
                        <a:t>El networking és una tasca en la que s’ha de potenciar el </a:t>
                      </a:r>
                      <a:r>
                        <a:rPr kumimoji="0" lang="es-E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charset="0"/>
                        </a:rPr>
                        <a:t>“win-win”,</a:t>
                      </a:r>
                      <a:r>
                        <a:rPr kumimoji="0" lang="es-E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charset="0"/>
                        </a:rPr>
                        <a:t> si només “guanya” un, es perd la connexió, la interlocució…</a:t>
                      </a:r>
                      <a:r>
                        <a:rPr kumimoji="0" lang="es-E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Mincho" pitchFamily="49" charset="-128"/>
                          <a:cs typeface="Times New Roman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Mincho" pitchFamily="49" charset="-128"/>
                        <a:cs typeface="Times New Roma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Mincho" pitchFamily="49" charset="-128"/>
                        <a:cs typeface="Times New Roman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Mincho" pitchFamily="49" charset="-128"/>
                          <a:cs typeface="Times New Roman" charset="0"/>
                        </a:rPr>
                        <a:t>Comprar els productes i serveis de l’altre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Mincho" pitchFamily="49" charset="-128"/>
                        <a:cs typeface="Times New Roman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Mincho" pitchFamily="49" charset="-128"/>
                          <a:cs typeface="Times New Roman" charset="0"/>
                        </a:rPr>
                        <a:t>Avaluar possibilitats de col·laboració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Mincho" pitchFamily="49" charset="-128"/>
                        <a:cs typeface="Times New Roman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Mincho" pitchFamily="49" charset="-128"/>
                          <a:cs typeface="Times New Roman" charset="0"/>
                        </a:rPr>
                        <a:t>Trobar sinèrgies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s-E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Mincho" pitchFamily="49" charset="-128"/>
                        <a:cs typeface="Times New Roman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MS Mincho" pitchFamily="49" charset="-128"/>
                          <a:cs typeface="Times New Roman" charset="0"/>
                        </a:rPr>
                        <a:t>Conèixer altres experiències i per tant enriquir-nos empresarial i personalment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MS Mincho" pitchFamily="49" charset="-128"/>
                        <a:cs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98410" name="Picture 10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076700"/>
            <a:ext cx="1584325" cy="158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83109-B228-544C-A881-E904D7102DF8}" type="slidenum">
              <a:rPr lang="es-ES"/>
              <a:pPr/>
              <a:t>5</a:t>
            </a:fld>
            <a:endParaRPr lang="es-ES"/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s-ES"/>
              <a:t>El Networking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4978400" cy="2160587"/>
          </a:xfrm>
        </p:spPr>
        <p:txBody>
          <a:bodyPr/>
          <a:lstStyle/>
          <a:p>
            <a:pPr>
              <a:buFontTx/>
              <a:buNone/>
            </a:pPr>
            <a:endParaRPr lang="ca-ES"/>
          </a:p>
          <a:p>
            <a:pPr>
              <a:buFontTx/>
              <a:buNone/>
            </a:pPr>
            <a:r>
              <a:rPr lang="ca-ES"/>
              <a:t>El networking és “</a:t>
            </a:r>
            <a:r>
              <a:rPr lang="ca-ES" b="1"/>
              <a:t>conèixer”</a:t>
            </a:r>
            <a:r>
              <a:rPr lang="ca-ES"/>
              <a:t> què fan els altres, en què podem col·laborar, etc...</a:t>
            </a:r>
          </a:p>
          <a:p>
            <a:pPr>
              <a:buFontTx/>
              <a:buNone/>
            </a:pPr>
            <a:endParaRPr lang="ca-ES"/>
          </a:p>
          <a:p>
            <a:pPr>
              <a:buFontTx/>
              <a:buNone/>
            </a:pPr>
            <a:endParaRPr lang="ca-ES" sz="3500" b="1"/>
          </a:p>
          <a:p>
            <a:pPr>
              <a:buFontTx/>
              <a:buNone/>
            </a:pPr>
            <a:endParaRPr lang="ca-ES" sz="3500" b="1"/>
          </a:p>
          <a:p>
            <a:pPr>
              <a:buFontTx/>
              <a:buNone/>
            </a:pPr>
            <a:endParaRPr lang="ca-ES" sz="3500" b="1"/>
          </a:p>
          <a:p>
            <a:pPr>
              <a:buFontTx/>
              <a:buNone/>
            </a:pPr>
            <a:endParaRPr lang="ca-ES" sz="3500" b="1"/>
          </a:p>
        </p:txBody>
      </p:sp>
      <p:pic>
        <p:nvPicPr>
          <p:cNvPr id="1000452" name="Picture 4" descr="espnja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844675"/>
            <a:ext cx="2946400" cy="2946400"/>
          </a:xfrm>
          <a:prstGeom prst="rect">
            <a:avLst/>
          </a:prstGeom>
          <a:noFill/>
        </p:spPr>
      </p:pic>
      <p:sp>
        <p:nvSpPr>
          <p:cNvPr id="1000453" name="Rectangle 5"/>
          <p:cNvSpPr>
            <a:spLocks noChangeArrowheads="1"/>
          </p:cNvSpPr>
          <p:nvPr/>
        </p:nvSpPr>
        <p:spPr bwMode="auto">
          <a:xfrm>
            <a:off x="539750" y="5589588"/>
            <a:ext cx="82184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ca-ES" sz="3100" b="1">
                <a:latin typeface="Arial" charset="0"/>
              </a:rPr>
              <a:t>EL NETWORKING ÉS CONFIANÇA!!!!!!!!!!!!</a:t>
            </a:r>
            <a:endParaRPr lang="es-ES" sz="31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55638-A605-9F4E-9018-64A49374340A}" type="slidenum">
              <a:rPr lang="es-ES"/>
              <a:pPr/>
              <a:t>6</a:t>
            </a:fld>
            <a:endParaRPr lang="es-ES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r>
              <a:rPr lang="ca-ES" sz="2800" dirty="0"/>
              <a:t>NETWORKING ÉS:</a:t>
            </a:r>
            <a:endParaRPr lang="es-ES" sz="2800" dirty="0"/>
          </a:p>
        </p:txBody>
      </p:sp>
      <p:sp>
        <p:nvSpPr>
          <p:cNvPr id="865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ca-ES" sz="2400" dirty="0"/>
          </a:p>
          <a:p>
            <a:pPr>
              <a:lnSpc>
                <a:spcPct val="90000"/>
              </a:lnSpc>
            </a:pPr>
            <a:r>
              <a:rPr lang="ca-ES" sz="2400" b="1" dirty="0">
                <a:solidFill>
                  <a:srgbClr val="006600"/>
                </a:solidFill>
              </a:rPr>
              <a:t>PRESCRIPCIÓ</a:t>
            </a:r>
            <a:r>
              <a:rPr lang="ca-ES" sz="2400" dirty="0"/>
              <a:t>: nostra i de la nstr empresa</a:t>
            </a:r>
          </a:p>
          <a:p>
            <a:pPr>
              <a:lnSpc>
                <a:spcPct val="90000"/>
              </a:lnSpc>
            </a:pPr>
            <a:r>
              <a:rPr lang="ca-ES" sz="2400" dirty="0"/>
              <a:t>80% de la venda/compra feta abans d’iniciar el procés</a:t>
            </a:r>
          </a:p>
          <a:p>
            <a:pPr>
              <a:lnSpc>
                <a:spcPct val="90000"/>
              </a:lnSpc>
            </a:pPr>
            <a:r>
              <a:rPr lang="ca-ES" sz="2400" dirty="0"/>
              <a:t>Reducció del temps d’accés a un contacte de manera considerable.</a:t>
            </a:r>
          </a:p>
          <a:p>
            <a:pPr>
              <a:lnSpc>
                <a:spcPct val="90000"/>
              </a:lnSpc>
            </a:pPr>
            <a:r>
              <a:rPr lang="ca-ES" sz="2400" dirty="0"/>
              <a:t>Assegurar-se poder accedir a un contacte; una altra cosa n’és el resultat que n’obtenim</a:t>
            </a:r>
          </a:p>
          <a:p>
            <a:pPr>
              <a:lnSpc>
                <a:spcPct val="90000"/>
              </a:lnSpc>
            </a:pPr>
            <a:r>
              <a:rPr lang="ca-ES" sz="2400" dirty="0"/>
              <a:t>Etc...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400" dirty="0"/>
          </a:p>
          <a:p>
            <a:pPr>
              <a:lnSpc>
                <a:spcPct val="90000"/>
              </a:lnSpc>
              <a:buFontTx/>
              <a:buNone/>
            </a:pPr>
            <a:endParaRPr lang="es-E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a-ES" sz="3000" b="1" dirty="0"/>
              <a:t>EL NETWORKING ÉS CONFIANÇA!!!!!!!!!!!!</a:t>
            </a:r>
            <a:endParaRPr lang="es-E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1DA4A-9BF8-5241-8182-03B40601DFDF}" type="slidenum">
              <a:rPr lang="es-ES"/>
              <a:pPr/>
              <a:t>7</a:t>
            </a:fld>
            <a:endParaRPr lang="es-ES"/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  <a:p>
            <a:endParaRPr lang="ca-ES"/>
          </a:p>
          <a:p>
            <a:endParaRPr lang="ca-ES"/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914400"/>
            <a:ext cx="8229600" cy="1143000"/>
          </a:xfrm>
        </p:spPr>
        <p:txBody>
          <a:bodyPr/>
          <a:lstStyle/>
          <a:p>
            <a:r>
              <a:rPr lang="es-ES" dirty="0"/>
              <a:t>NETWORKING </a:t>
            </a:r>
            <a:r>
              <a:rPr lang="es-ES" dirty="0" smtClean="0"/>
              <a:t>PRESENCIAL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ca-ES" dirty="0" smtClean="0"/>
              <a:t>EINA BÀSICA PER FER NETWORKING:</a:t>
            </a:r>
            <a:br>
              <a:rPr lang="ca-ES" dirty="0" smtClean="0"/>
            </a:br>
            <a:r>
              <a:rPr lang="ca-ES" dirty="0" smtClean="0"/>
              <a:t>“Elevator Pitch”</a:t>
            </a:r>
            <a:br>
              <a:rPr lang="ca-ES" dirty="0" smtClean="0"/>
            </a:b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276600"/>
            <a:ext cx="367645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F3E5F-19DB-1E4A-87CF-7ADAFB227338}" type="slidenum">
              <a:rPr lang="es-ES"/>
              <a:pPr/>
              <a:t>8</a:t>
            </a:fld>
            <a:endParaRPr lang="es-ES"/>
          </a:p>
        </p:txBody>
      </p:sp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ca-ES" sz="2800"/>
              <a:t>A quins actes de networking anar?</a:t>
            </a:r>
            <a:endParaRPr lang="es-ES" sz="2800"/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a-ES"/>
              <a:t>Concepte de segmentació</a:t>
            </a:r>
          </a:p>
          <a:p>
            <a:pPr>
              <a:buFontTx/>
              <a:buNone/>
            </a:pPr>
            <a:endParaRPr lang="ca-ES"/>
          </a:p>
          <a:p>
            <a:r>
              <a:rPr lang="ca-ES"/>
              <a:t>Concepte de posicionament d’empresa / producte</a:t>
            </a:r>
          </a:p>
          <a:p>
            <a:pPr>
              <a:buFontTx/>
              <a:buNone/>
            </a:pPr>
            <a:endParaRPr lang="ca-ES"/>
          </a:p>
          <a:p>
            <a:r>
              <a:rPr lang="ca-ES"/>
              <a:t>En base a la meva segmentació /posicionament, escollir els actes, llocs on fer acte de presència</a:t>
            </a:r>
          </a:p>
          <a:p>
            <a:pPr>
              <a:buFontTx/>
              <a:buNone/>
            </a:pPr>
            <a:endParaRPr lang="ca-ES"/>
          </a:p>
          <a:p>
            <a:r>
              <a:rPr lang="ca-ES"/>
              <a:t>Anar-hi amb el missatge adequat a cada fòrum</a:t>
            </a:r>
          </a:p>
          <a:p>
            <a:pPr>
              <a:buFontTx/>
              <a:buNone/>
            </a:pPr>
            <a:endParaRPr lang="ca-ES"/>
          </a:p>
          <a:p>
            <a:pPr>
              <a:buFontTx/>
              <a:buNone/>
            </a:pPr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B290-4FDA-2C42-8713-7AB68E51C2AA}" type="slidenum">
              <a:rPr lang="es-ES"/>
              <a:pPr/>
              <a:t>9</a:t>
            </a:fld>
            <a:endParaRPr lang="es-ES"/>
          </a:p>
        </p:txBody>
      </p:sp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ca-ES" sz="2800"/>
              <a:t>ELEVATOR PITCH</a:t>
            </a:r>
            <a:endParaRPr lang="es-ES" sz="2800"/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ca-ES">
                <a:hlinkClick r:id="rId3"/>
              </a:rPr>
              <a:t>Què és l’elevator Pitch</a:t>
            </a:r>
            <a:r>
              <a:rPr lang="ca-ES"/>
              <a:t> (EP)</a:t>
            </a:r>
          </a:p>
          <a:p>
            <a:pPr marL="457200" indent="-457200">
              <a:buFontTx/>
              <a:buNone/>
            </a:pPr>
            <a:endParaRPr lang="ca-ES"/>
          </a:p>
          <a:p>
            <a:pPr marL="457200" indent="-457200">
              <a:buFontTx/>
              <a:buNone/>
            </a:pPr>
            <a:endParaRPr lang="es-ES"/>
          </a:p>
        </p:txBody>
      </p:sp>
      <p:pic>
        <p:nvPicPr>
          <p:cNvPr id="1012740" name="Picture 4" descr="elevator_pitc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492375"/>
            <a:ext cx="5184775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9519</TotalTime>
  <Words>700</Words>
  <Application>Microsoft Office PowerPoint</Application>
  <PresentationFormat>Presentació en pantalla (4:3)</PresentationFormat>
  <Paragraphs>198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19</vt:i4>
      </vt:variant>
    </vt:vector>
  </HeadingPairs>
  <TitlesOfParts>
    <vt:vector size="20" baseType="lpstr">
      <vt:lpstr>Diseño predeterminado</vt:lpstr>
      <vt:lpstr>Diapositiva 1</vt:lpstr>
      <vt:lpstr>PRESENTACIÓ</vt:lpstr>
      <vt:lpstr>Què és el Networking?</vt:lpstr>
      <vt:lpstr>Diapositiva 4</vt:lpstr>
      <vt:lpstr>El Networking</vt:lpstr>
      <vt:lpstr>NETWORKING ÉS:</vt:lpstr>
      <vt:lpstr>NETWORKING PRESENCIAL  EINA BÀSICA PER FER NETWORKING: “Elevator Pitch” </vt:lpstr>
      <vt:lpstr>A quins actes de networking anar?</vt:lpstr>
      <vt:lpstr>ELEVATOR PITCH</vt:lpstr>
      <vt:lpstr>ELEVATOR PITCH</vt:lpstr>
      <vt:lpstr>ELEVATOR PITCH</vt:lpstr>
      <vt:lpstr>EL PONENT</vt:lpstr>
      <vt:lpstr>ELEVATOR PITCH a les xarxes</vt:lpstr>
      <vt:lpstr>Diapositiva 14</vt:lpstr>
      <vt:lpstr>Adaptar el missatge</vt:lpstr>
      <vt:lpstr>Un mal networker</vt:lpstr>
      <vt:lpstr>UN COP JA TINC TARGETES / CONTACTE</vt:lpstr>
      <vt:lpstr>Diapositiva 18</vt:lpstr>
      <vt:lpstr>Moltes gràcies pel seu interès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ESTRATEGIA DE EMPRESA</dc:title>
  <dc:creator>USUARI3</dc:creator>
  <cp:lastModifiedBy>paqui</cp:lastModifiedBy>
  <cp:revision>179</cp:revision>
  <cp:lastPrinted>2010-12-07T07:38:59Z</cp:lastPrinted>
  <dcterms:created xsi:type="dcterms:W3CDTF">2011-03-29T13:16:38Z</dcterms:created>
  <dcterms:modified xsi:type="dcterms:W3CDTF">2011-04-05T17:17:03Z</dcterms:modified>
</cp:coreProperties>
</file>